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Helvetica Neue"/>
                <a:cs typeface="Helvetica Neue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</a:rPr>
              <a:t>scratch.mit.edu/go</a:t>
            </a:r>
            <a:endParaRPr sz="11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Helvetica Neue"/>
                <a:cs typeface="Helvetica Neue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</a:rPr>
              <a:t>scratch.mit.edu/go</a:t>
            </a:r>
            <a:endParaRPr sz="11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Helvetica Neue"/>
                <a:cs typeface="Helvetica Neue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</a:rPr>
              <a:t>scratch.mit.edu/go</a:t>
            </a:r>
            <a:endParaRPr sz="1100"/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Helvetica Neue"/>
                <a:cs typeface="Helvetica Neue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</a:rPr>
              <a:t>scratch.mit.edu/go</a:t>
            </a:r>
            <a:endParaRPr sz="1100"/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Helvetica Neue"/>
                <a:cs typeface="Helvetica Neue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</a:rPr>
              <a:t>scratch.mit.edu/go</a:t>
            </a:r>
            <a:endParaRPr sz="1100"/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w="0"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032375" y="9658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032375" y="767937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9688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9688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73100" y="7425942"/>
            <a:ext cx="2947670" cy="192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Helvetica Neue"/>
                <a:cs typeface="Helvetica Neue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</a:rPr>
              <a:t>scratch.mit.edu/go</a:t>
            </a:r>
            <a:endParaRPr sz="11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hyperlink" Target="http://scratch.mit.edu/go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hyperlink" Target="http://scratch.mit.edu/studios/3757922" TargetMode="External"/><Relationship Id="rId8" Type="http://schemas.openxmlformats.org/officeDocument/2006/relationships/hyperlink" Target="http://scratch.mit.edu/story" TargetMode="External"/><Relationship Id="rId9" Type="http://schemas.openxmlformats.org/officeDocument/2006/relationships/hyperlink" Target="http://scratch.mit.edu/story/cards" TargetMode="External"/><Relationship Id="rId10" Type="http://schemas.openxmlformats.org/officeDocument/2006/relationships/hyperlink" Target="http://scratch.mit.edu/" TargetMode="External"/><Relationship Id="rId11" Type="http://schemas.openxmlformats.org/officeDocument/2006/relationships/hyperlink" Target="http://scratch.mit.edu/educators" TargetMode="Externa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hyperlink" Target="http://scratch.mit.edu/go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hyperlink" Target="http://scratch.mit.edu/story" TargetMode="External"/><Relationship Id="rId10" Type="http://schemas.openxmlformats.org/officeDocument/2006/relationships/hyperlink" Target="http://scratch.mit.edu/story/cards" TargetMode="External"/><Relationship Id="rId11" Type="http://schemas.openxmlformats.org/officeDocument/2006/relationships/image" Target="../media/image23.png"/><Relationship Id="rId12" Type="http://schemas.openxmlformats.org/officeDocument/2006/relationships/image" Target="../media/image24.png"/><Relationship Id="rId13" Type="http://schemas.openxmlformats.org/officeDocument/2006/relationships/image" Target="../media/image25.png"/><Relationship Id="rId14" Type="http://schemas.openxmlformats.org/officeDocument/2006/relationships/image" Target="../media/image26.png"/><Relationship Id="rId15" Type="http://schemas.openxmlformats.org/officeDocument/2006/relationships/image" Target="../media/image27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Relationship Id="rId18" Type="http://schemas.openxmlformats.org/officeDocument/2006/relationships/image" Target="../media/image30.png"/><Relationship Id="rId19" Type="http://schemas.openxmlformats.org/officeDocument/2006/relationships/image" Target="../media/image31.png"/><Relationship Id="rId20" Type="http://schemas.openxmlformats.org/officeDocument/2006/relationships/image" Target="../media/image32.png"/><Relationship Id="rId21" Type="http://schemas.openxmlformats.org/officeDocument/2006/relationships/image" Target="../media/image33.png"/><Relationship Id="rId22" Type="http://schemas.openxmlformats.org/officeDocument/2006/relationships/hyperlink" Target="http://scratch.mit.edu/go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hyperlink" Target="http://vimeo.com/llk/share" TargetMode="External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Relationship Id="rId14" Type="http://schemas.openxmlformats.org/officeDocument/2006/relationships/image" Target="../media/image45.png"/><Relationship Id="rId15" Type="http://schemas.openxmlformats.org/officeDocument/2006/relationships/hyperlink" Target="http://scratch.mit.edu/go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5751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39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39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39" y="182879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79" y="91439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39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88194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5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40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40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40" y="182880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80" y="91440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40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610352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47322" y="96126"/>
            <a:ext cx="406387" cy="361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8122" y="96126"/>
            <a:ext cx="406387" cy="3611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117118" y="2463065"/>
            <a:ext cx="222377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00AEEF"/>
                </a:solidFill>
                <a:latin typeface="Helvetica Neue"/>
                <a:cs typeface="Helvetica Neue"/>
              </a:rPr>
              <a:t>First, gather as a </a:t>
            </a:r>
            <a:r>
              <a:rPr dirty="0" sz="1500" spc="-10">
                <a:solidFill>
                  <a:srgbClr val="00AEEF"/>
                </a:solidFill>
                <a:latin typeface="Helvetica Neue"/>
                <a:cs typeface="Helvetica Neue"/>
              </a:rPr>
              <a:t>group</a:t>
            </a:r>
            <a:r>
              <a:rPr dirty="0" sz="1500" spc="-80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00AEEF"/>
                </a:solidFill>
                <a:latin typeface="Helvetica Neue"/>
                <a:cs typeface="Helvetica Neue"/>
              </a:rPr>
              <a:t>to  </a:t>
            </a:r>
            <a:r>
              <a:rPr dirty="0" sz="1500" spc="-5">
                <a:solidFill>
                  <a:srgbClr val="00AEEF"/>
                </a:solidFill>
                <a:latin typeface="Helvetica Neue"/>
                <a:cs typeface="Helvetica Neue"/>
              </a:rPr>
              <a:t>introduce </a:t>
            </a:r>
            <a:r>
              <a:rPr dirty="0" sz="1500">
                <a:solidFill>
                  <a:srgbClr val="00AEEF"/>
                </a:solidFill>
                <a:latin typeface="Helvetica Neue"/>
                <a:cs typeface="Helvetica Neue"/>
              </a:rPr>
              <a:t>the theme and  spark</a:t>
            </a:r>
            <a:r>
              <a:rPr dirty="0" sz="1500" spc="-100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00AEEF"/>
                </a:solidFill>
                <a:latin typeface="Helvetica Neue"/>
                <a:cs typeface="Helvetica Neue"/>
              </a:rPr>
              <a:t>ideas.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51560" y="4056881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78394" y="4370442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30" y="161023"/>
                </a:lnTo>
                <a:lnTo>
                  <a:pt x="528656" y="157783"/>
                </a:lnTo>
                <a:lnTo>
                  <a:pt x="543496" y="148550"/>
                </a:lnTo>
                <a:lnTo>
                  <a:pt x="552764" y="134057"/>
                </a:lnTo>
                <a:lnTo>
                  <a:pt x="553173" y="115036"/>
                </a:lnTo>
                <a:lnTo>
                  <a:pt x="538418" y="83624"/>
                </a:lnTo>
                <a:lnTo>
                  <a:pt x="513522" y="45573"/>
                </a:lnTo>
                <a:lnTo>
                  <a:pt x="490082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28778" y="447825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 h="0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58471" y="4428055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 h="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124893" y="41425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244539" y="4100588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318603" y="41435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309315" y="4244779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244536" y="4261874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0" y="53314"/>
                </a:moveTo>
                <a:lnTo>
                  <a:pt x="734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20264" y="4247746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881756" y="5686566"/>
            <a:ext cx="372110" cy="377825"/>
          </a:xfrm>
          <a:custGeom>
            <a:avLst/>
            <a:gdLst/>
            <a:ahLst/>
            <a:cxnLst/>
            <a:rect l="l" t="t" r="r" b="b"/>
            <a:pathLst>
              <a:path w="372110" h="377825">
                <a:moveTo>
                  <a:pt x="372021" y="99631"/>
                </a:moveTo>
                <a:lnTo>
                  <a:pt x="344065" y="59525"/>
                </a:lnTo>
                <a:lnTo>
                  <a:pt x="302794" y="28003"/>
                </a:lnTo>
                <a:lnTo>
                  <a:pt x="251125" y="7387"/>
                </a:lnTo>
                <a:lnTo>
                  <a:pt x="191973" y="0"/>
                </a:lnTo>
                <a:lnTo>
                  <a:pt x="140940" y="5453"/>
                </a:lnTo>
                <a:lnTo>
                  <a:pt x="95082" y="20843"/>
                </a:lnTo>
                <a:lnTo>
                  <a:pt x="56229" y="44715"/>
                </a:lnTo>
                <a:lnTo>
                  <a:pt x="26210" y="75612"/>
                </a:lnTo>
                <a:lnTo>
                  <a:pt x="6857" y="112081"/>
                </a:lnTo>
                <a:lnTo>
                  <a:pt x="0" y="152666"/>
                </a:lnTo>
                <a:lnTo>
                  <a:pt x="4225" y="184653"/>
                </a:lnTo>
                <a:lnTo>
                  <a:pt x="16319" y="214320"/>
                </a:lnTo>
                <a:lnTo>
                  <a:pt x="35404" y="240979"/>
                </a:lnTo>
                <a:lnTo>
                  <a:pt x="60604" y="263944"/>
                </a:lnTo>
                <a:lnTo>
                  <a:pt x="56285" y="279039"/>
                </a:lnTo>
                <a:lnTo>
                  <a:pt x="55424" y="312672"/>
                </a:lnTo>
                <a:lnTo>
                  <a:pt x="74968" y="350303"/>
                </a:lnTo>
                <a:lnTo>
                  <a:pt x="131864" y="377393"/>
                </a:lnTo>
                <a:lnTo>
                  <a:pt x="125348" y="342036"/>
                </a:lnTo>
                <a:lnTo>
                  <a:pt x="124502" y="323143"/>
                </a:lnTo>
                <a:lnTo>
                  <a:pt x="161744" y="305993"/>
                </a:lnTo>
                <a:lnTo>
                  <a:pt x="191973" y="305346"/>
                </a:lnTo>
                <a:lnTo>
                  <a:pt x="234943" y="301502"/>
                </a:lnTo>
                <a:lnTo>
                  <a:pt x="274504" y="290541"/>
                </a:lnTo>
                <a:lnTo>
                  <a:pt x="309587" y="273317"/>
                </a:lnTo>
                <a:lnTo>
                  <a:pt x="339128" y="250685"/>
                </a:lnTo>
                <a:lnTo>
                  <a:pt x="333721" y="237909"/>
                </a:lnTo>
                <a:lnTo>
                  <a:pt x="329763" y="224669"/>
                </a:lnTo>
                <a:lnTo>
                  <a:pt x="327331" y="211019"/>
                </a:lnTo>
                <a:lnTo>
                  <a:pt x="326504" y="197015"/>
                </a:lnTo>
                <a:lnTo>
                  <a:pt x="329619" y="169897"/>
                </a:lnTo>
                <a:lnTo>
                  <a:pt x="338604" y="144351"/>
                </a:lnTo>
                <a:lnTo>
                  <a:pt x="352918" y="120791"/>
                </a:lnTo>
                <a:lnTo>
                  <a:pt x="372021" y="99631"/>
                </a:lnTo>
                <a:close/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220877" y="5730902"/>
            <a:ext cx="383540" cy="368300"/>
          </a:xfrm>
          <a:custGeom>
            <a:avLst/>
            <a:gdLst/>
            <a:ahLst/>
            <a:cxnLst/>
            <a:rect l="l" t="t" r="r" b="b"/>
            <a:pathLst>
              <a:path w="383540" h="368300">
                <a:moveTo>
                  <a:pt x="0" y="206349"/>
                </a:moveTo>
                <a:lnTo>
                  <a:pt x="21957" y="238854"/>
                </a:lnTo>
                <a:lnTo>
                  <a:pt x="52996" y="266181"/>
                </a:lnTo>
                <a:lnTo>
                  <a:pt x="91597" y="287156"/>
                </a:lnTo>
                <a:lnTo>
                  <a:pt x="136237" y="300602"/>
                </a:lnTo>
                <a:lnTo>
                  <a:pt x="185394" y="305346"/>
                </a:lnTo>
                <a:lnTo>
                  <a:pt x="197504" y="305059"/>
                </a:lnTo>
                <a:lnTo>
                  <a:pt x="209419" y="304214"/>
                </a:lnTo>
                <a:lnTo>
                  <a:pt x="221120" y="302833"/>
                </a:lnTo>
                <a:lnTo>
                  <a:pt x="232587" y="300939"/>
                </a:lnTo>
                <a:lnTo>
                  <a:pt x="247373" y="323636"/>
                </a:lnTo>
                <a:lnTo>
                  <a:pt x="244378" y="345374"/>
                </a:lnTo>
                <a:lnTo>
                  <a:pt x="234550" y="361691"/>
                </a:lnTo>
                <a:lnTo>
                  <a:pt x="228841" y="368122"/>
                </a:lnTo>
                <a:lnTo>
                  <a:pt x="290234" y="352428"/>
                </a:lnTo>
                <a:lnTo>
                  <a:pt x="316630" y="318992"/>
                </a:lnTo>
                <a:lnTo>
                  <a:pt x="322127" y="285765"/>
                </a:lnTo>
                <a:lnTo>
                  <a:pt x="320827" y="270700"/>
                </a:lnTo>
                <a:lnTo>
                  <a:pt x="357009" y="231337"/>
                </a:lnTo>
                <a:lnTo>
                  <a:pt x="375589" y="205922"/>
                </a:lnTo>
                <a:lnTo>
                  <a:pt x="382435" y="183391"/>
                </a:lnTo>
                <a:lnTo>
                  <a:pt x="383413" y="152679"/>
                </a:lnTo>
                <a:lnTo>
                  <a:pt x="376339" y="112093"/>
                </a:lnTo>
                <a:lnTo>
                  <a:pt x="356377" y="75622"/>
                </a:lnTo>
                <a:lnTo>
                  <a:pt x="325413" y="44721"/>
                </a:lnTo>
                <a:lnTo>
                  <a:pt x="285337" y="20846"/>
                </a:lnTo>
                <a:lnTo>
                  <a:pt x="238034" y="5454"/>
                </a:lnTo>
                <a:lnTo>
                  <a:pt x="185394" y="0"/>
                </a:lnTo>
                <a:lnTo>
                  <a:pt x="140792" y="3891"/>
                </a:lnTo>
                <a:lnTo>
                  <a:pt x="99761" y="14984"/>
                </a:lnTo>
                <a:lnTo>
                  <a:pt x="63422" y="32409"/>
                </a:lnTo>
                <a:lnTo>
                  <a:pt x="32893" y="55295"/>
                </a:lnTo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793920" y="6208254"/>
            <a:ext cx="8985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255">
              <a:lnSpc>
                <a:spcPts val="1590"/>
              </a:lnSpc>
              <a:spcBef>
                <a:spcPts val="100"/>
              </a:spcBef>
            </a:pPr>
            <a:r>
              <a:rPr dirty="0" sz="1400" spc="60" b="1">
                <a:solidFill>
                  <a:srgbClr val="642B73"/>
                </a:solidFill>
                <a:latin typeface="Helvetica Neue"/>
                <a:cs typeface="Helvetica Neue"/>
              </a:rPr>
              <a:t>SHARE</a:t>
            </a:r>
            <a:endParaRPr sz="1400">
              <a:latin typeface="Helvetica Neue"/>
              <a:cs typeface="Helvetica Neue"/>
            </a:endParaRPr>
          </a:p>
          <a:p>
            <a:pPr algn="ctr">
              <a:lnSpc>
                <a:spcPts val="1590"/>
              </a:lnSpc>
            </a:pPr>
            <a:r>
              <a:rPr dirty="0" sz="1400" i="1">
                <a:solidFill>
                  <a:srgbClr val="642B73"/>
                </a:solidFill>
                <a:latin typeface="Helvetica Neue"/>
                <a:cs typeface="Helvetica Neue"/>
              </a:rPr>
              <a:t>10</a:t>
            </a:r>
            <a:r>
              <a:rPr dirty="0" sz="1400" spc="-100" i="1">
                <a:solidFill>
                  <a:srgbClr val="642B73"/>
                </a:solidFill>
                <a:latin typeface="Helvetica Neue"/>
                <a:cs typeface="Helvetica Neue"/>
              </a:rPr>
              <a:t> </a:t>
            </a:r>
            <a:r>
              <a:rPr dirty="0" sz="1400" i="1">
                <a:solidFill>
                  <a:srgbClr val="642B73"/>
                </a:solidFill>
                <a:latin typeface="Helvetica Neue"/>
                <a:cs typeface="Helvetica Neue"/>
              </a:rPr>
              <a:t>minutes</a:t>
            </a:r>
            <a:endParaRPr sz="1400">
              <a:latin typeface="Helvetica Neue"/>
              <a:cs typeface="Helvetica Neu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17118" y="4107745"/>
            <a:ext cx="227965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EA6955"/>
                </a:solidFill>
                <a:latin typeface="Helvetica Neue"/>
                <a:cs typeface="Helvetica Neue"/>
              </a:rPr>
              <a:t>Next, help participants as  they </a:t>
            </a:r>
            <a:r>
              <a:rPr dirty="0" sz="1500" spc="-5">
                <a:solidFill>
                  <a:srgbClr val="EA6955"/>
                </a:solidFill>
                <a:latin typeface="Helvetica Neue"/>
                <a:cs typeface="Helvetica Neue"/>
              </a:rPr>
              <a:t>create </a:t>
            </a:r>
            <a:r>
              <a:rPr dirty="0" sz="1500">
                <a:solidFill>
                  <a:srgbClr val="EA6955"/>
                </a:solidFill>
                <a:latin typeface="Helvetica Neue"/>
                <a:cs typeface="Helvetica Neue"/>
              </a:rPr>
              <a:t>story </a:t>
            </a:r>
            <a:r>
              <a:rPr dirty="0" sz="1500" spc="-5">
                <a:solidFill>
                  <a:srgbClr val="EA6955"/>
                </a:solidFill>
                <a:latin typeface="Helvetica Neue"/>
                <a:cs typeface="Helvetica Neue"/>
              </a:rPr>
              <a:t>projects,  </a:t>
            </a:r>
            <a:r>
              <a:rPr dirty="0" sz="1500">
                <a:solidFill>
                  <a:srgbClr val="EA6955"/>
                </a:solidFill>
                <a:latin typeface="Helvetica Neue"/>
                <a:cs typeface="Helvetica Neue"/>
              </a:rPr>
              <a:t>working at their own</a:t>
            </a:r>
            <a:r>
              <a:rPr dirty="0" sz="1500" spc="-100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EA6955"/>
                </a:solidFill>
                <a:latin typeface="Helvetica Neue"/>
                <a:cs typeface="Helvetica Neue"/>
              </a:rPr>
              <a:t>pace.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25754" y="5748137"/>
            <a:ext cx="219583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642B73"/>
                </a:solidFill>
                <a:latin typeface="Helvetica Neue"/>
                <a:cs typeface="Helvetica Neue"/>
              </a:rPr>
              <a:t>At the end of the</a:t>
            </a:r>
            <a:r>
              <a:rPr dirty="0" sz="1500" spc="-100">
                <a:solidFill>
                  <a:srgbClr val="642B73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642B73"/>
                </a:solidFill>
                <a:latin typeface="Helvetica Neue"/>
                <a:cs typeface="Helvetica Neue"/>
              </a:rPr>
              <a:t>session,  gather together to </a:t>
            </a:r>
            <a:r>
              <a:rPr dirty="0" sz="1500" spc="-10">
                <a:solidFill>
                  <a:srgbClr val="642B73"/>
                </a:solidFill>
                <a:latin typeface="Helvetica Neue"/>
                <a:cs typeface="Helvetica Neue"/>
              </a:rPr>
              <a:t>share  </a:t>
            </a:r>
            <a:r>
              <a:rPr dirty="0" sz="1500">
                <a:solidFill>
                  <a:srgbClr val="642B73"/>
                </a:solidFill>
                <a:latin typeface="Helvetica Neue"/>
                <a:cs typeface="Helvetica Neue"/>
              </a:rPr>
              <a:t>and</a:t>
            </a:r>
            <a:r>
              <a:rPr dirty="0" sz="1500" spc="-90">
                <a:solidFill>
                  <a:srgbClr val="642B73"/>
                </a:solidFill>
                <a:latin typeface="Helvetica Neue"/>
                <a:cs typeface="Helvetica Neue"/>
              </a:rPr>
              <a:t> </a:t>
            </a:r>
            <a:r>
              <a:rPr dirty="0" sz="1500" spc="-5">
                <a:solidFill>
                  <a:srgbClr val="642B73"/>
                </a:solidFill>
                <a:latin typeface="Helvetica Neue"/>
                <a:cs typeface="Helvetica Neue"/>
              </a:rPr>
              <a:t>reflect.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54118" y="3005453"/>
            <a:ext cx="8985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465">
              <a:lnSpc>
                <a:spcPts val="1590"/>
              </a:lnSpc>
              <a:spcBef>
                <a:spcPts val="100"/>
              </a:spcBef>
            </a:pPr>
            <a:r>
              <a:rPr dirty="0" sz="1400" spc="60" b="1">
                <a:solidFill>
                  <a:srgbClr val="00AEEF"/>
                </a:solidFill>
                <a:latin typeface="Helvetica Neue"/>
                <a:cs typeface="Helvetica Neue"/>
              </a:rPr>
              <a:t>IMAGINE</a:t>
            </a:r>
            <a:endParaRPr sz="1400">
              <a:latin typeface="Helvetica Neue"/>
              <a:cs typeface="Helvetica Neue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00AEEF"/>
                </a:solidFill>
                <a:latin typeface="Helvetica Neue"/>
                <a:cs typeface="Helvetica Neue"/>
              </a:rPr>
              <a:t>10</a:t>
            </a:r>
            <a:r>
              <a:rPr dirty="0" sz="1400" spc="-100" i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400" i="1">
                <a:solidFill>
                  <a:srgbClr val="00AEEF"/>
                </a:solidFill>
                <a:latin typeface="Helvetica Neue"/>
                <a:cs typeface="Helvetica Neue"/>
              </a:rPr>
              <a:t>minutes</a:t>
            </a:r>
            <a:endParaRPr sz="1400">
              <a:latin typeface="Helvetica Neue"/>
              <a:cs typeface="Helvetica Neu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93920" y="4633761"/>
            <a:ext cx="8985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ts val="1590"/>
              </a:lnSpc>
              <a:spcBef>
                <a:spcPts val="100"/>
              </a:spcBef>
            </a:pPr>
            <a:r>
              <a:rPr dirty="0" sz="1400" spc="35" b="1">
                <a:solidFill>
                  <a:srgbClr val="EA6955"/>
                </a:solidFill>
                <a:latin typeface="Helvetica Neue"/>
                <a:cs typeface="Helvetica Neue"/>
              </a:rPr>
              <a:t>CREATE</a:t>
            </a:r>
            <a:endParaRPr sz="1400">
              <a:latin typeface="Helvetica Neue"/>
              <a:cs typeface="Helvetica Neue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EA6955"/>
                </a:solidFill>
                <a:latin typeface="Helvetica Neue"/>
                <a:cs typeface="Helvetica Neue"/>
              </a:rPr>
              <a:t>40</a:t>
            </a:r>
            <a:r>
              <a:rPr dirty="0" sz="1400" spc="-100" i="1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400" i="1">
                <a:solidFill>
                  <a:srgbClr val="EA6955"/>
                </a:solidFill>
                <a:latin typeface="Helvetica Neue"/>
                <a:cs typeface="Helvetica Neue"/>
              </a:rPr>
              <a:t>minutes</a:t>
            </a:r>
            <a:endParaRPr sz="1400">
              <a:latin typeface="Helvetica Neue"/>
              <a:cs typeface="Helvetica Neue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085643" y="23689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156493" y="279956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304" y="36563"/>
                </a:moveTo>
                <a:lnTo>
                  <a:pt x="70424" y="50795"/>
                </a:lnTo>
                <a:lnTo>
                  <a:pt x="62569" y="62417"/>
                </a:lnTo>
                <a:lnTo>
                  <a:pt x="50919" y="70253"/>
                </a:lnTo>
                <a:lnTo>
                  <a:pt x="36652" y="73126"/>
                </a:lnTo>
                <a:lnTo>
                  <a:pt x="22384" y="70253"/>
                </a:lnTo>
                <a:lnTo>
                  <a:pt x="10734" y="62417"/>
                </a:lnTo>
                <a:lnTo>
                  <a:pt x="2880" y="50795"/>
                </a:lnTo>
                <a:lnTo>
                  <a:pt x="0" y="36563"/>
                </a:lnTo>
                <a:lnTo>
                  <a:pt x="2880" y="22331"/>
                </a:lnTo>
                <a:lnTo>
                  <a:pt x="10734" y="10709"/>
                </a:lnTo>
                <a:lnTo>
                  <a:pt x="22384" y="2873"/>
                </a:lnTo>
                <a:lnTo>
                  <a:pt x="36652" y="0"/>
                </a:lnTo>
                <a:lnTo>
                  <a:pt x="50919" y="2873"/>
                </a:lnTo>
                <a:lnTo>
                  <a:pt x="62569" y="10709"/>
                </a:lnTo>
                <a:lnTo>
                  <a:pt x="70424" y="22331"/>
                </a:lnTo>
                <a:lnTo>
                  <a:pt x="73304" y="36563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076204" y="2878777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20" h="45719">
                <a:moveTo>
                  <a:pt x="45377" y="22631"/>
                </a:moveTo>
                <a:lnTo>
                  <a:pt x="43593" y="31439"/>
                </a:lnTo>
                <a:lnTo>
                  <a:pt x="38731" y="38633"/>
                </a:lnTo>
                <a:lnTo>
                  <a:pt x="31521" y="43484"/>
                </a:lnTo>
                <a:lnTo>
                  <a:pt x="22694" y="45262"/>
                </a:lnTo>
                <a:lnTo>
                  <a:pt x="13860" y="43484"/>
                </a:lnTo>
                <a:lnTo>
                  <a:pt x="6646" y="38633"/>
                </a:lnTo>
                <a:lnTo>
                  <a:pt x="1783" y="31439"/>
                </a:lnTo>
                <a:lnTo>
                  <a:pt x="0" y="22631"/>
                </a:lnTo>
                <a:lnTo>
                  <a:pt x="1783" y="13823"/>
                </a:lnTo>
                <a:lnTo>
                  <a:pt x="6646" y="6629"/>
                </a:lnTo>
                <a:lnTo>
                  <a:pt x="13860" y="1778"/>
                </a:lnTo>
                <a:lnTo>
                  <a:pt x="22694" y="0"/>
                </a:lnTo>
                <a:lnTo>
                  <a:pt x="31521" y="1778"/>
                </a:lnTo>
                <a:lnTo>
                  <a:pt x="38731" y="6629"/>
                </a:lnTo>
                <a:lnTo>
                  <a:pt x="43593" y="13823"/>
                </a:lnTo>
                <a:lnTo>
                  <a:pt x="45377" y="22631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695200" y="834664"/>
            <a:ext cx="2788285" cy="9696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 sz="1800" spc="15" b="1">
                <a:solidFill>
                  <a:srgbClr val="4C4D4F"/>
                </a:solidFill>
                <a:latin typeface="Helvetica Neue"/>
                <a:cs typeface="Helvetica Neue"/>
              </a:rPr>
              <a:t>Workshop</a:t>
            </a:r>
            <a:r>
              <a:rPr dirty="0" sz="1800" spc="75" b="1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Helvetica Neue"/>
                <a:cs typeface="Helvetica Neue"/>
              </a:rPr>
              <a:t>Overview</a:t>
            </a:r>
            <a:endParaRPr sz="1800">
              <a:latin typeface="Helvetica Neue"/>
              <a:cs typeface="Helvetica Neue"/>
            </a:endParaRPr>
          </a:p>
          <a:p>
            <a:pPr marL="12700" marR="5080">
              <a:lnSpc>
                <a:spcPct val="105600"/>
              </a:lnSpc>
              <a:spcBef>
                <a:spcPts val="1470"/>
              </a:spcBef>
            </a:pPr>
            <a:r>
              <a:rPr dirty="0" sz="1500" spc="-25">
                <a:solidFill>
                  <a:srgbClr val="4C4D4F"/>
                </a:solidFill>
                <a:latin typeface="Helvetica Neue"/>
                <a:cs typeface="Helvetica Neue"/>
              </a:rPr>
              <a:t>Here’s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a suggested agenda for</a:t>
            </a:r>
            <a:r>
              <a:rPr dirty="0" sz="1500" spc="-7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a  one-hour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workshop: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3100" y="748250"/>
            <a:ext cx="3757929" cy="225107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000" spc="15" b="1">
                <a:solidFill>
                  <a:srgbClr val="4C4D4F"/>
                </a:solidFill>
                <a:latin typeface="Helvetica Neue"/>
                <a:cs typeface="Helvetica Neue"/>
              </a:rPr>
              <a:t>EDUCATOR</a:t>
            </a:r>
            <a:r>
              <a:rPr dirty="0" sz="2000" spc="0" b="1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2000" spc="50" b="1">
                <a:solidFill>
                  <a:srgbClr val="4C4D4F"/>
                </a:solidFill>
                <a:latin typeface="Helvetica Neue"/>
                <a:cs typeface="Helvetica Neue"/>
              </a:rPr>
              <a:t>GUIDE</a:t>
            </a:r>
            <a:endParaRPr sz="2000">
              <a:latin typeface="Helvetica Neue"/>
              <a:cs typeface="Helvetica Neue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2700" spc="40" b="1">
                <a:solidFill>
                  <a:srgbClr val="7168A7"/>
                </a:solidFill>
                <a:latin typeface="Burbank Big Regular"/>
                <a:cs typeface="Burbank Big Regular"/>
              </a:rPr>
              <a:t>Create </a:t>
            </a:r>
            <a:r>
              <a:rPr dirty="0" sz="2700" b="1">
                <a:solidFill>
                  <a:srgbClr val="7168A7"/>
                </a:solidFill>
                <a:latin typeface="Burbank Big Regular"/>
                <a:cs typeface="Burbank Big Regular"/>
              </a:rPr>
              <a:t>a</a:t>
            </a:r>
            <a:r>
              <a:rPr dirty="0" sz="2700" spc="160" b="1">
                <a:solidFill>
                  <a:srgbClr val="7168A7"/>
                </a:solidFill>
                <a:latin typeface="Burbank Big Regular"/>
                <a:cs typeface="Burbank Big Regular"/>
              </a:rPr>
              <a:t> </a:t>
            </a:r>
            <a:r>
              <a:rPr dirty="0" sz="2700" spc="50" b="1">
                <a:solidFill>
                  <a:srgbClr val="7168A7"/>
                </a:solidFill>
                <a:latin typeface="Burbank Big Regular"/>
                <a:cs typeface="Burbank Big Regular"/>
              </a:rPr>
              <a:t>Story</a:t>
            </a:r>
            <a:endParaRPr sz="2700">
              <a:latin typeface="Burbank Big Regular"/>
              <a:cs typeface="Burbank Big Regular"/>
            </a:endParaRPr>
          </a:p>
          <a:p>
            <a:pPr marL="12700" marR="487045">
              <a:lnSpc>
                <a:spcPct val="105600"/>
              </a:lnSpc>
              <a:spcBef>
                <a:spcPts val="2750"/>
              </a:spcBef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With this guide, you can plan and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lead  a one-hour workshop using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Scratch.</a:t>
            </a:r>
            <a:endParaRPr sz="1500">
              <a:latin typeface="Helvetica Neue"/>
              <a:cs typeface="Helvetica Neue"/>
            </a:endParaRPr>
          </a:p>
          <a:p>
            <a:pPr marL="12700" marR="5080">
              <a:lnSpc>
                <a:spcPct val="105600"/>
              </a:lnSpc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Participants will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create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a story with</a:t>
            </a:r>
            <a:r>
              <a:rPr dirty="0" sz="15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settings,  characters, and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dialogue.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85800" y="3459695"/>
            <a:ext cx="1851685" cy="1389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99080" y="3457435"/>
            <a:ext cx="1851682" cy="13920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85800" y="4904130"/>
            <a:ext cx="1851685" cy="13920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599080" y="4904130"/>
            <a:ext cx="1850774" cy="13920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6680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1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099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2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  <a:hlinkClick r:id="rId10"/>
              </a:rPr>
              <a:t>scratch.mit.edu/go</a:t>
            </a:r>
            <a:endParaRPr sz="1100"/>
          </a:p>
        </p:txBody>
      </p:sp>
      <p:sp>
        <p:nvSpPr>
          <p:cNvPr id="41" name="object 41"/>
          <p:cNvSpPr txBox="1"/>
          <p:nvPr/>
        </p:nvSpPr>
        <p:spPr>
          <a:xfrm>
            <a:off x="5712967" y="7425942"/>
            <a:ext cx="29476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15" b="1">
                <a:solidFill>
                  <a:srgbClr val="939598"/>
                </a:solidFill>
                <a:latin typeface="Helvetica Neue"/>
                <a:cs typeface="Helvetica Neue"/>
              </a:rPr>
              <a:t>SCRATCH EDUCATOR </a:t>
            </a:r>
            <a:r>
              <a:rPr dirty="0" sz="800" spc="25" b="1">
                <a:solidFill>
                  <a:srgbClr val="939598"/>
                </a:solidFill>
                <a:latin typeface="Helvetica Neue"/>
                <a:cs typeface="Helvetica Neue"/>
              </a:rPr>
              <a:t>GUIDE </a:t>
            </a:r>
            <a:r>
              <a:rPr dirty="0" sz="800" b="1">
                <a:solidFill>
                  <a:srgbClr val="939598"/>
                </a:solidFill>
                <a:latin typeface="Helvetica Neue"/>
                <a:cs typeface="Helvetica Neue"/>
              </a:rPr>
              <a:t>•</a:t>
            </a:r>
            <a:r>
              <a:rPr dirty="0" sz="800" spc="204" b="1">
                <a:solidFill>
                  <a:srgbClr val="939598"/>
                </a:solidFill>
                <a:latin typeface="Helvetica Neue"/>
                <a:cs typeface="Helvetica Neue"/>
              </a:rPr>
              <a:t> </a:t>
            </a:r>
            <a:r>
              <a:rPr dirty="0" sz="1100" b="1">
                <a:solidFill>
                  <a:srgbClr val="F8991C"/>
                </a:solidFill>
                <a:latin typeface="Helvetica Neue"/>
                <a:cs typeface="Helvetica Neue"/>
                <a:hlinkClick r:id="rId10"/>
              </a:rPr>
              <a:t>scratch.mit.edu/go</a:t>
            </a:r>
            <a:endParaRPr sz="1100">
              <a:latin typeface="Helvetica Neue"/>
              <a:cs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5751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39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39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39" y="182879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79" y="91439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39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88194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5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40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40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40" y="182880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80" y="91440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40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610352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47322" y="96126"/>
            <a:ext cx="406387" cy="361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8122" y="96126"/>
            <a:ext cx="406387" cy="3611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18555" y="1949884"/>
            <a:ext cx="4111625" cy="1555750"/>
          </a:xfrm>
          <a:custGeom>
            <a:avLst/>
            <a:gdLst/>
            <a:ahLst/>
            <a:cxnLst/>
            <a:rect l="l" t="t" r="r" b="b"/>
            <a:pathLst>
              <a:path w="4111625" h="1555750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555318"/>
                </a:lnTo>
                <a:lnTo>
                  <a:pt x="3996944" y="1555318"/>
                </a:lnTo>
                <a:lnTo>
                  <a:pt x="4063023" y="1553532"/>
                </a:lnTo>
                <a:lnTo>
                  <a:pt x="4096956" y="1541030"/>
                </a:lnTo>
                <a:lnTo>
                  <a:pt x="4109458" y="1507097"/>
                </a:lnTo>
                <a:lnTo>
                  <a:pt x="4111244" y="1441018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54998" y="2007059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718555" y="3575303"/>
            <a:ext cx="4111625" cy="3597275"/>
          </a:xfrm>
          <a:custGeom>
            <a:avLst/>
            <a:gdLst/>
            <a:ahLst/>
            <a:cxnLst/>
            <a:rect l="l" t="t" r="r" b="b"/>
            <a:pathLst>
              <a:path w="4111625" h="3597275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596754"/>
                </a:lnTo>
                <a:lnTo>
                  <a:pt x="3996944" y="3596754"/>
                </a:lnTo>
                <a:lnTo>
                  <a:pt x="4063023" y="3594968"/>
                </a:lnTo>
                <a:lnTo>
                  <a:pt x="4096956" y="3582466"/>
                </a:lnTo>
                <a:lnTo>
                  <a:pt x="4109458" y="3548533"/>
                </a:lnTo>
                <a:lnTo>
                  <a:pt x="4111244" y="3482454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692594" y="713927"/>
            <a:ext cx="139255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55" b="1">
                <a:solidFill>
                  <a:srgbClr val="00AEEF"/>
                </a:solidFill>
                <a:latin typeface="Helvetica Neue"/>
                <a:cs typeface="Helvetica Neue"/>
              </a:rPr>
              <a:t>Imagine</a:t>
            </a:r>
            <a:endParaRPr sz="2700">
              <a:latin typeface="Helvetica Neue"/>
              <a:cs typeface="Helvetica Neu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2594" y="1296097"/>
            <a:ext cx="408368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Begin by gathering the participants to</a:t>
            </a:r>
            <a:r>
              <a:rPr dirty="0" sz="1500" spc="-8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introduce 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the theme and spark ideas for</a:t>
            </a:r>
            <a:r>
              <a:rPr dirty="0" sz="1500" spc="-8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projects.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07843" y="965944"/>
            <a:ext cx="44195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 b="1">
                <a:solidFill>
                  <a:srgbClr val="00AEEF"/>
                </a:solidFill>
                <a:latin typeface="Helvetica Neue"/>
                <a:cs typeface="Helvetica Neue"/>
              </a:rPr>
              <a:t>IMAGINE</a:t>
            </a:r>
            <a:endParaRPr sz="700">
              <a:latin typeface="Helvetica Neue"/>
              <a:cs typeface="Helvetica Neu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565152" y="692016"/>
            <a:ext cx="202565" cy="184785"/>
          </a:xfrm>
          <a:custGeom>
            <a:avLst/>
            <a:gdLst/>
            <a:ahLst/>
            <a:cxnLst/>
            <a:rect l="l" t="t" r="r" b="b"/>
            <a:pathLst>
              <a:path w="202565" h="184784">
                <a:moveTo>
                  <a:pt x="198993" y="128494"/>
                </a:moveTo>
                <a:lnTo>
                  <a:pt x="202184" y="112639"/>
                </a:lnTo>
                <a:lnTo>
                  <a:pt x="199037" y="97242"/>
                </a:lnTo>
                <a:lnTo>
                  <a:pt x="190270" y="84031"/>
                </a:lnTo>
                <a:lnTo>
                  <a:pt x="176603" y="74734"/>
                </a:lnTo>
                <a:lnTo>
                  <a:pt x="174240" y="73731"/>
                </a:lnTo>
                <a:lnTo>
                  <a:pt x="171840" y="72969"/>
                </a:lnTo>
                <a:lnTo>
                  <a:pt x="169414" y="72410"/>
                </a:lnTo>
                <a:lnTo>
                  <a:pt x="170773" y="70505"/>
                </a:lnTo>
                <a:lnTo>
                  <a:pt x="171942" y="68448"/>
                </a:lnTo>
                <a:lnTo>
                  <a:pt x="172881" y="66251"/>
                </a:lnTo>
                <a:lnTo>
                  <a:pt x="175343" y="49332"/>
                </a:lnTo>
                <a:lnTo>
                  <a:pt x="169678" y="32247"/>
                </a:lnTo>
                <a:lnTo>
                  <a:pt x="156997" y="16952"/>
                </a:lnTo>
                <a:lnTo>
                  <a:pt x="138414" y="5405"/>
                </a:lnTo>
                <a:lnTo>
                  <a:pt x="117208" y="0"/>
                </a:lnTo>
                <a:lnTo>
                  <a:pt x="97391" y="1451"/>
                </a:lnTo>
                <a:lnTo>
                  <a:pt x="81144" y="9200"/>
                </a:lnTo>
                <a:lnTo>
                  <a:pt x="70646" y="22690"/>
                </a:lnTo>
                <a:lnTo>
                  <a:pt x="68856" y="26919"/>
                </a:lnTo>
                <a:lnTo>
                  <a:pt x="68005" y="31351"/>
                </a:lnTo>
                <a:lnTo>
                  <a:pt x="68005" y="35847"/>
                </a:lnTo>
                <a:lnTo>
                  <a:pt x="65236" y="33802"/>
                </a:lnTo>
                <a:lnTo>
                  <a:pt x="62176" y="32024"/>
                </a:lnTo>
                <a:lnTo>
                  <a:pt x="58861" y="30615"/>
                </a:lnTo>
                <a:lnTo>
                  <a:pt x="42174" y="27014"/>
                </a:lnTo>
                <a:lnTo>
                  <a:pt x="26131" y="29748"/>
                </a:lnTo>
                <a:lnTo>
                  <a:pt x="12525" y="38144"/>
                </a:lnTo>
                <a:lnTo>
                  <a:pt x="3146" y="51532"/>
                </a:lnTo>
                <a:lnTo>
                  <a:pt x="0" y="66040"/>
                </a:lnTo>
                <a:lnTo>
                  <a:pt x="2263" y="80349"/>
                </a:lnTo>
                <a:lnTo>
                  <a:pt x="9375" y="93156"/>
                </a:lnTo>
                <a:lnTo>
                  <a:pt x="20774" y="103157"/>
                </a:lnTo>
                <a:lnTo>
                  <a:pt x="19364" y="104275"/>
                </a:lnTo>
                <a:lnTo>
                  <a:pt x="18043" y="105532"/>
                </a:lnTo>
                <a:lnTo>
                  <a:pt x="16837" y="106929"/>
                </a:lnTo>
                <a:lnTo>
                  <a:pt x="10857" y="118587"/>
                </a:lnTo>
                <a:lnTo>
                  <a:pt x="10367" y="131861"/>
                </a:lnTo>
                <a:lnTo>
                  <a:pt x="15110" y="145146"/>
                </a:lnTo>
                <a:lnTo>
                  <a:pt x="24825" y="156840"/>
                </a:lnTo>
                <a:lnTo>
                  <a:pt x="36653" y="164131"/>
                </a:lnTo>
                <a:lnTo>
                  <a:pt x="49263" y="167146"/>
                </a:lnTo>
                <a:lnTo>
                  <a:pt x="61429" y="165884"/>
                </a:lnTo>
                <a:lnTo>
                  <a:pt x="71929" y="160345"/>
                </a:lnTo>
                <a:lnTo>
                  <a:pt x="75703" y="166676"/>
                </a:lnTo>
                <a:lnTo>
                  <a:pt x="80595" y="172313"/>
                </a:lnTo>
                <a:lnTo>
                  <a:pt x="86533" y="177081"/>
                </a:lnTo>
                <a:lnTo>
                  <a:pt x="93443" y="180805"/>
                </a:lnTo>
                <a:lnTo>
                  <a:pt x="109624" y="184220"/>
                </a:lnTo>
                <a:lnTo>
                  <a:pt x="125228" y="181392"/>
                </a:lnTo>
                <a:lnTo>
                  <a:pt x="150225" y="151493"/>
                </a:lnTo>
                <a:lnTo>
                  <a:pt x="165033" y="152834"/>
                </a:lnTo>
                <a:lnTo>
                  <a:pt x="178985" y="149104"/>
                </a:lnTo>
                <a:lnTo>
                  <a:pt x="190749" y="140819"/>
                </a:lnTo>
                <a:lnTo>
                  <a:pt x="198993" y="128494"/>
                </a:lnTo>
                <a:close/>
              </a:path>
            </a:pathLst>
          </a:custGeom>
          <a:ln w="11912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597370" y="888353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5">
                <a:moveTo>
                  <a:pt x="33337" y="16662"/>
                </a:moveTo>
                <a:lnTo>
                  <a:pt x="33337" y="25869"/>
                </a:lnTo>
                <a:lnTo>
                  <a:pt x="25882" y="33337"/>
                </a:lnTo>
                <a:lnTo>
                  <a:pt x="16675" y="33337"/>
                </a:lnTo>
                <a:lnTo>
                  <a:pt x="7467" y="33337"/>
                </a:lnTo>
                <a:lnTo>
                  <a:pt x="0" y="25869"/>
                </a:lnTo>
                <a:lnTo>
                  <a:pt x="0" y="16662"/>
                </a:lnTo>
                <a:lnTo>
                  <a:pt x="0" y="7467"/>
                </a:lnTo>
                <a:lnTo>
                  <a:pt x="7467" y="0"/>
                </a:lnTo>
                <a:lnTo>
                  <a:pt x="16675" y="0"/>
                </a:lnTo>
                <a:lnTo>
                  <a:pt x="25882" y="0"/>
                </a:lnTo>
                <a:lnTo>
                  <a:pt x="33337" y="7467"/>
                </a:lnTo>
                <a:lnTo>
                  <a:pt x="33337" y="16662"/>
                </a:lnTo>
                <a:close/>
              </a:path>
            </a:pathLst>
          </a:custGeom>
          <a:ln w="11912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560857" y="924472"/>
            <a:ext cx="20955" cy="20955"/>
          </a:xfrm>
          <a:custGeom>
            <a:avLst/>
            <a:gdLst/>
            <a:ahLst/>
            <a:cxnLst/>
            <a:rect l="l" t="t" r="r" b="b"/>
            <a:pathLst>
              <a:path w="20954" h="20955">
                <a:moveTo>
                  <a:pt x="20637" y="10312"/>
                </a:moveTo>
                <a:lnTo>
                  <a:pt x="20637" y="16014"/>
                </a:lnTo>
                <a:lnTo>
                  <a:pt x="16027" y="20637"/>
                </a:lnTo>
                <a:lnTo>
                  <a:pt x="10325" y="20637"/>
                </a:lnTo>
                <a:lnTo>
                  <a:pt x="4622" y="20637"/>
                </a:lnTo>
                <a:lnTo>
                  <a:pt x="0" y="16014"/>
                </a:lnTo>
                <a:lnTo>
                  <a:pt x="0" y="10312"/>
                </a:lnTo>
                <a:lnTo>
                  <a:pt x="0" y="4610"/>
                </a:lnTo>
                <a:lnTo>
                  <a:pt x="4622" y="0"/>
                </a:lnTo>
                <a:lnTo>
                  <a:pt x="10325" y="0"/>
                </a:lnTo>
                <a:lnTo>
                  <a:pt x="16027" y="0"/>
                </a:lnTo>
                <a:lnTo>
                  <a:pt x="20637" y="4610"/>
                </a:lnTo>
                <a:lnTo>
                  <a:pt x="20637" y="10312"/>
                </a:lnTo>
                <a:close/>
              </a:path>
            </a:pathLst>
          </a:custGeom>
          <a:ln w="11912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54998" y="36258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893963" y="3686442"/>
            <a:ext cx="1789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Helvetica Neue"/>
                <a:cs typeface="Helvetica Neue"/>
              </a:rPr>
              <a:t>Provide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Ideas and</a:t>
            </a:r>
            <a:r>
              <a:rPr dirty="0" sz="1000" spc="-80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Inspiration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70373" y="2053207"/>
            <a:ext cx="18103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Helvetica Neue"/>
                <a:cs typeface="Helvetica Neue"/>
              </a:rPr>
              <a:t>Warm-up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Activity: Draw a</a:t>
            </a:r>
            <a:r>
              <a:rPr dirty="0" sz="1000" spc="-60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Hat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88661" y="2427359"/>
            <a:ext cx="382016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Give each participant a piece of </a:t>
            </a:r>
            <a:r>
              <a:rPr dirty="0" sz="1000" spc="-20">
                <a:solidFill>
                  <a:srgbClr val="4C4D4F"/>
                </a:solidFill>
                <a:latin typeface="Helvetica Neue"/>
                <a:cs typeface="Helvetica Neue"/>
              </a:rPr>
              <a:t>paper.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Ask them to think of a  favorite character (for example,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from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 book, movie, or their  imagination). Then, ask them to imagine a new scene.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Where</a:t>
            </a:r>
            <a:r>
              <a:rPr dirty="0" sz="10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could  their character go? Who would they meet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there?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What would they  say? Suggest that they write or draw the scene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from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their</a:t>
            </a:r>
            <a:r>
              <a:rPr dirty="0" sz="1000" spc="-8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15">
                <a:solidFill>
                  <a:srgbClr val="4C4D4F"/>
                </a:solidFill>
                <a:latin typeface="Helvetica Neue"/>
                <a:cs typeface="Helvetica Neue"/>
              </a:rPr>
              <a:t>story.</a:t>
            </a:r>
            <a:endParaRPr sz="1000">
              <a:latin typeface="Helvetica Neue"/>
              <a:cs typeface="Helvetica Neue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Ask them to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share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their scene with someone else in the</a:t>
            </a:r>
            <a:r>
              <a:rPr dirty="0" sz="1000" spc="-8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group.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87315" y="4030281"/>
            <a:ext cx="362267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Show some example Story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projects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to spark ideas. </a:t>
            </a:r>
            <a:r>
              <a:rPr dirty="0" sz="1000" spc="-40">
                <a:solidFill>
                  <a:srgbClr val="4C4D4F"/>
                </a:solidFill>
                <a:latin typeface="Helvetica Neue"/>
                <a:cs typeface="Helvetica Neue"/>
              </a:rPr>
              <a:t>You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can  find some in the </a:t>
            </a:r>
            <a:r>
              <a:rPr dirty="0" sz="1000" spc="-5" i="1">
                <a:solidFill>
                  <a:srgbClr val="4C4D4F"/>
                </a:solidFill>
                <a:latin typeface="Helvetica Neue"/>
                <a:cs typeface="Helvetica Neue"/>
              </a:rPr>
              <a:t>Create </a:t>
            </a:r>
            <a:r>
              <a:rPr dirty="0" sz="1000" i="1">
                <a:solidFill>
                  <a:srgbClr val="4C4D4F"/>
                </a:solidFill>
                <a:latin typeface="Helvetica Neue"/>
                <a:cs typeface="Helvetica Neue"/>
              </a:rPr>
              <a:t>a Story examples Studio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on the</a:t>
            </a:r>
            <a:r>
              <a:rPr dirty="0" sz="10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Scratch  website.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688194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5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48770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4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919368" y="4714392"/>
            <a:ext cx="3247721" cy="18451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19363" y="4710745"/>
            <a:ext cx="3248025" cy="1849120"/>
          </a:xfrm>
          <a:custGeom>
            <a:avLst/>
            <a:gdLst/>
            <a:ahLst/>
            <a:cxnLst/>
            <a:rect l="l" t="t" r="r" b="b"/>
            <a:pathLst>
              <a:path w="3248025" h="1849120">
                <a:moveTo>
                  <a:pt x="209550" y="0"/>
                </a:moveTo>
                <a:lnTo>
                  <a:pt x="88403" y="3274"/>
                </a:lnTo>
                <a:lnTo>
                  <a:pt x="26193" y="26193"/>
                </a:lnTo>
                <a:lnTo>
                  <a:pt x="3274" y="88403"/>
                </a:lnTo>
                <a:lnTo>
                  <a:pt x="0" y="209550"/>
                </a:lnTo>
                <a:lnTo>
                  <a:pt x="0" y="1639252"/>
                </a:lnTo>
                <a:lnTo>
                  <a:pt x="3274" y="1760398"/>
                </a:lnTo>
                <a:lnTo>
                  <a:pt x="26193" y="1822608"/>
                </a:lnTo>
                <a:lnTo>
                  <a:pt x="88403" y="1845528"/>
                </a:lnTo>
                <a:lnTo>
                  <a:pt x="209550" y="1848802"/>
                </a:lnTo>
                <a:lnTo>
                  <a:pt x="3038195" y="1848802"/>
                </a:lnTo>
                <a:lnTo>
                  <a:pt x="3159341" y="1845528"/>
                </a:lnTo>
                <a:lnTo>
                  <a:pt x="3221551" y="1822608"/>
                </a:lnTo>
                <a:lnTo>
                  <a:pt x="3244471" y="1760398"/>
                </a:lnTo>
                <a:lnTo>
                  <a:pt x="3247745" y="1639252"/>
                </a:lnTo>
                <a:lnTo>
                  <a:pt x="3247745" y="209550"/>
                </a:lnTo>
                <a:lnTo>
                  <a:pt x="3244471" y="88403"/>
                </a:lnTo>
                <a:lnTo>
                  <a:pt x="3221551" y="26193"/>
                </a:lnTo>
                <a:lnTo>
                  <a:pt x="3159341" y="3274"/>
                </a:lnTo>
                <a:lnTo>
                  <a:pt x="3038195" y="0"/>
                </a:lnTo>
                <a:lnTo>
                  <a:pt x="209550" y="0"/>
                </a:lnTo>
                <a:close/>
              </a:path>
            </a:pathLst>
          </a:custGeom>
          <a:ln w="635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069300" y="7002715"/>
            <a:ext cx="1875789" cy="0"/>
          </a:xfrm>
          <a:custGeom>
            <a:avLst/>
            <a:gdLst/>
            <a:ahLst/>
            <a:cxnLst/>
            <a:rect l="l" t="t" r="r" b="b"/>
            <a:pathLst>
              <a:path w="1875790" h="0">
                <a:moveTo>
                  <a:pt x="0" y="0"/>
                </a:moveTo>
                <a:lnTo>
                  <a:pt x="1875637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017913" y="700271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970640" y="700271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893963" y="6769070"/>
            <a:ext cx="31026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View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 studio at:</a:t>
            </a:r>
            <a:r>
              <a:rPr dirty="0" sz="1000" spc="18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Helvetica Neue"/>
                <a:cs typeface="Helvetica Neue"/>
                <a:hlinkClick r:id="rId7"/>
              </a:rPr>
              <a:t>scratch.mit.edu/</a:t>
            </a:r>
            <a:r>
              <a:rPr dirty="0" sz="1000" spc="-5" b="1">
                <a:solidFill>
                  <a:srgbClr val="00AEEF"/>
                </a:solidFill>
                <a:latin typeface="Helvetica Neue"/>
                <a:cs typeface="Helvetica Neue"/>
              </a:rPr>
              <a:t>studios/3757922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3905" y="838111"/>
            <a:ext cx="4003040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5" b="1">
                <a:solidFill>
                  <a:srgbClr val="4C4D4F"/>
                </a:solidFill>
                <a:latin typeface="Helvetica Neue"/>
                <a:cs typeface="Helvetica Neue"/>
              </a:rPr>
              <a:t>Get </a:t>
            </a:r>
            <a:r>
              <a:rPr dirty="0" sz="1800" spc="25" b="1">
                <a:solidFill>
                  <a:srgbClr val="4C4D4F"/>
                </a:solidFill>
                <a:latin typeface="Helvetica Neue"/>
                <a:cs typeface="Helvetica Neue"/>
              </a:rPr>
              <a:t>Ready </a:t>
            </a:r>
            <a:r>
              <a:rPr dirty="0" sz="1800" spc="25" b="1">
                <a:solidFill>
                  <a:srgbClr val="4C4D4F"/>
                </a:solidFill>
                <a:latin typeface="Helvetica Neue"/>
                <a:cs typeface="Helvetica Neue"/>
              </a:rPr>
              <a:t>for the</a:t>
            </a:r>
            <a:r>
              <a:rPr dirty="0" sz="1800" spc="300" b="1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800" spc="25" b="1">
                <a:solidFill>
                  <a:srgbClr val="4C4D4F"/>
                </a:solidFill>
                <a:latin typeface="Helvetica Neue"/>
                <a:cs typeface="Helvetica Neue"/>
              </a:rPr>
              <a:t>Workshop</a:t>
            </a:r>
            <a:endParaRPr sz="1800">
              <a:latin typeface="Helvetica Neue"/>
              <a:cs typeface="Helvetica Neue"/>
            </a:endParaRPr>
          </a:p>
          <a:p>
            <a:pPr marL="17145">
              <a:lnSpc>
                <a:spcPct val="100000"/>
              </a:lnSpc>
              <a:spcBef>
                <a:spcPts val="1565"/>
              </a:spcBef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Use this checklist to </a:t>
            </a:r>
            <a:r>
              <a:rPr dirty="0" sz="1500" spc="-10">
                <a:solidFill>
                  <a:srgbClr val="4C4D4F"/>
                </a:solidFill>
                <a:latin typeface="Helvetica Neue"/>
                <a:cs typeface="Helvetica Neue"/>
              </a:rPr>
              <a:t>prepare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for the</a:t>
            </a:r>
            <a:r>
              <a:rPr dirty="0" sz="1500" spc="-8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workshop.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698500" y="1694017"/>
            <a:ext cx="2613025" cy="115125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730"/>
              </a:spcBef>
            </a:pPr>
            <a:r>
              <a:rPr dirty="0" sz="1000" spc="-5" b="1">
                <a:solidFill>
                  <a:srgbClr val="7168A7"/>
                </a:solidFill>
                <a:latin typeface="Helvetica Neue"/>
                <a:cs typeface="Helvetica Neue"/>
              </a:rPr>
              <a:t>Preview </a:t>
            </a: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the</a:t>
            </a:r>
            <a:r>
              <a:rPr dirty="0" sz="1000" spc="-55" b="1">
                <a:solidFill>
                  <a:srgbClr val="7168A7"/>
                </a:solidFill>
                <a:latin typeface="Helvetica Neue"/>
                <a:cs typeface="Helvetica Neue"/>
              </a:rPr>
              <a:t> </a:t>
            </a:r>
            <a:r>
              <a:rPr dirty="0" sz="1000" spc="-15" b="1">
                <a:solidFill>
                  <a:srgbClr val="7168A7"/>
                </a:solidFill>
                <a:latin typeface="Helvetica Neue"/>
                <a:cs typeface="Helvetica Neue"/>
              </a:rPr>
              <a:t>Tutorial</a:t>
            </a:r>
            <a:endParaRPr sz="1000">
              <a:latin typeface="Helvetica Neue"/>
              <a:cs typeface="Helvetica Neue"/>
            </a:endParaRPr>
          </a:p>
          <a:p>
            <a:pPr algn="just" marL="12700" marR="5080">
              <a:lnSpc>
                <a:spcPct val="108300"/>
              </a:lnSpc>
              <a:spcBef>
                <a:spcPts val="53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 </a:t>
            </a:r>
            <a:r>
              <a:rPr dirty="0" sz="1000" spc="-5" i="1">
                <a:solidFill>
                  <a:srgbClr val="4C4D4F"/>
                </a:solidFill>
                <a:latin typeface="Helvetica Neue"/>
                <a:cs typeface="Helvetica Neue"/>
              </a:rPr>
              <a:t>Create </a:t>
            </a:r>
            <a:r>
              <a:rPr dirty="0" sz="1000" i="1">
                <a:solidFill>
                  <a:srgbClr val="4C4D4F"/>
                </a:solidFill>
                <a:latin typeface="Helvetica Neue"/>
                <a:cs typeface="Helvetica Neue"/>
              </a:rPr>
              <a:t>a Story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tutorial shows</a:t>
            </a:r>
            <a:r>
              <a:rPr dirty="0" sz="1000" spc="-9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participants  how to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create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their own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projects. Preview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  tutorial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before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your workshop and try the first  few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steps:</a:t>
            </a:r>
            <a:endParaRPr sz="1000">
              <a:latin typeface="Helvetica Neue"/>
              <a:cs typeface="Helvetica Neue"/>
            </a:endParaRPr>
          </a:p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 u="sng">
                <a:solidFill>
                  <a:srgbClr val="7168A7"/>
                </a:solidFill>
                <a:latin typeface="Helvetica Neue"/>
                <a:cs typeface="Helvetica Neue"/>
                <a:hlinkClick r:id="rId8"/>
              </a:rPr>
              <a:t>scratch.mit.edu/</a:t>
            </a:r>
            <a:r>
              <a:rPr dirty="0" sz="1000" spc="-5" b="1" u="sng">
                <a:solidFill>
                  <a:srgbClr val="7168A7"/>
                </a:solidFill>
                <a:latin typeface="Helvetica Neue"/>
                <a:cs typeface="Helvetica Neue"/>
              </a:rPr>
              <a:t>story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22122" y="3221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698500" y="3091017"/>
            <a:ext cx="2262505" cy="98615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730"/>
              </a:spcBef>
            </a:pP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Print the Activity</a:t>
            </a:r>
            <a:r>
              <a:rPr dirty="0" sz="1000" spc="-95" b="1">
                <a:solidFill>
                  <a:srgbClr val="7168A7"/>
                </a:solidFill>
                <a:latin typeface="Helvetica Neue"/>
                <a:cs typeface="Helvetica Neue"/>
              </a:rPr>
              <a:t> </a:t>
            </a:r>
            <a:r>
              <a:rPr dirty="0" sz="1000" spc="-5" b="1">
                <a:solidFill>
                  <a:srgbClr val="7168A7"/>
                </a:solidFill>
                <a:latin typeface="Helvetica Neue"/>
                <a:cs typeface="Helvetica Neue"/>
              </a:rPr>
              <a:t>Cards</a:t>
            </a:r>
            <a:endParaRPr sz="1000">
              <a:latin typeface="Helvetica Neue"/>
              <a:cs typeface="Helvetica Neue"/>
            </a:endParaRPr>
          </a:p>
          <a:p>
            <a:pPr marL="12700" marR="5080">
              <a:lnSpc>
                <a:spcPct val="108300"/>
              </a:lnSpc>
              <a:spcBef>
                <a:spcPts val="53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Print a few sets of </a:t>
            </a:r>
            <a:r>
              <a:rPr dirty="0" sz="1000" spc="-5" i="1">
                <a:solidFill>
                  <a:srgbClr val="4C4D4F"/>
                </a:solidFill>
                <a:latin typeface="Helvetica Neue"/>
                <a:cs typeface="Helvetica Neue"/>
              </a:rPr>
              <a:t>Create </a:t>
            </a:r>
            <a:r>
              <a:rPr dirty="0" sz="1000" i="1">
                <a:solidFill>
                  <a:srgbClr val="4C4D4F"/>
                </a:solidFill>
                <a:latin typeface="Helvetica Neue"/>
                <a:cs typeface="Helvetica Neue"/>
              </a:rPr>
              <a:t>a Story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cards 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to have available for participants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during  the workshop.  </a:t>
            </a:r>
            <a:r>
              <a:rPr dirty="0" sz="1000" spc="-5" b="1" u="sng">
                <a:solidFill>
                  <a:srgbClr val="7168A7"/>
                </a:solidFill>
                <a:latin typeface="Helvetica Neue"/>
                <a:cs typeface="Helvetica Neue"/>
                <a:hlinkClick r:id="rId9"/>
              </a:rPr>
              <a:t>scratch.mit.edu/story/cards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22122" y="44280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698500" y="4298151"/>
            <a:ext cx="3542665" cy="98488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725"/>
              </a:spcBef>
            </a:pP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Make </a:t>
            </a:r>
            <a:r>
              <a:rPr dirty="0" sz="1000" spc="-5" b="1">
                <a:solidFill>
                  <a:srgbClr val="7168A7"/>
                </a:solidFill>
                <a:latin typeface="Helvetica Neue"/>
                <a:cs typeface="Helvetica Neue"/>
              </a:rPr>
              <a:t>sure </a:t>
            </a: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participants have Scratch</a:t>
            </a:r>
            <a:r>
              <a:rPr dirty="0" sz="1000" spc="-95" b="1">
                <a:solidFill>
                  <a:srgbClr val="7168A7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accounts</a:t>
            </a:r>
            <a:endParaRPr sz="1000">
              <a:latin typeface="Helvetica Neue"/>
              <a:cs typeface="Helvetica Neue"/>
            </a:endParaRPr>
          </a:p>
          <a:p>
            <a:pPr marL="12700" marR="5080">
              <a:lnSpc>
                <a:spcPct val="108300"/>
              </a:lnSpc>
              <a:spcBef>
                <a:spcPts val="525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Participants can sign up for their own Scratch accounts at  </a:t>
            </a:r>
            <a:r>
              <a:rPr dirty="0" sz="1000" spc="-5" b="1" u="sng">
                <a:solidFill>
                  <a:srgbClr val="7168A7"/>
                </a:solidFill>
                <a:latin typeface="Helvetica Neue"/>
                <a:cs typeface="Helvetica Neue"/>
                <a:hlinkClick r:id="rId10"/>
              </a:rPr>
              <a:t>scratch.mit.edu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,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or you can set up student accounts if you  have a </a:t>
            </a:r>
            <a:r>
              <a:rPr dirty="0" sz="1000" spc="-20">
                <a:solidFill>
                  <a:srgbClr val="4C4D4F"/>
                </a:solidFill>
                <a:latin typeface="Helvetica Neue"/>
                <a:cs typeface="Helvetica Neue"/>
              </a:rPr>
              <a:t>Teacher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Account. </a:t>
            </a:r>
            <a:r>
              <a:rPr dirty="0" sz="1000" spc="-60">
                <a:solidFill>
                  <a:srgbClr val="4C4D4F"/>
                </a:solidFill>
                <a:latin typeface="Helvetica Neue"/>
                <a:cs typeface="Helvetica Neue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request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 </a:t>
            </a:r>
            <a:r>
              <a:rPr dirty="0" sz="1000" spc="-20">
                <a:solidFill>
                  <a:srgbClr val="4C4D4F"/>
                </a:solidFill>
                <a:latin typeface="Helvetica Neue"/>
                <a:cs typeface="Helvetica Neue"/>
              </a:rPr>
              <a:t>Teacher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Account, go to:  </a:t>
            </a:r>
            <a:r>
              <a:rPr dirty="0" sz="1000" b="1" u="sng">
                <a:solidFill>
                  <a:srgbClr val="7168A7"/>
                </a:solidFill>
                <a:latin typeface="Helvetica Neue"/>
                <a:cs typeface="Helvetica Neue"/>
                <a:hlinkClick r:id="rId11"/>
              </a:rPr>
              <a:t>scratch.mit.edu/educators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793483" y="1773062"/>
            <a:ext cx="791972" cy="112747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793483" y="1773062"/>
            <a:ext cx="792480" cy="1127760"/>
          </a:xfrm>
          <a:custGeom>
            <a:avLst/>
            <a:gdLst/>
            <a:ahLst/>
            <a:cxnLst/>
            <a:rect l="l" t="t" r="r" b="b"/>
            <a:pathLst>
              <a:path w="792479" h="1127760">
                <a:moveTo>
                  <a:pt x="57632" y="0"/>
                </a:moveTo>
                <a:lnTo>
                  <a:pt x="24313" y="900"/>
                </a:lnTo>
                <a:lnTo>
                  <a:pt x="7204" y="7204"/>
                </a:lnTo>
                <a:lnTo>
                  <a:pt x="900" y="24313"/>
                </a:lnTo>
                <a:lnTo>
                  <a:pt x="0" y="57632"/>
                </a:lnTo>
                <a:lnTo>
                  <a:pt x="0" y="1069848"/>
                </a:lnTo>
                <a:lnTo>
                  <a:pt x="900" y="1103159"/>
                </a:lnTo>
                <a:lnTo>
                  <a:pt x="7204" y="1120265"/>
                </a:lnTo>
                <a:lnTo>
                  <a:pt x="24313" y="1126567"/>
                </a:lnTo>
                <a:lnTo>
                  <a:pt x="57632" y="1127467"/>
                </a:lnTo>
                <a:lnTo>
                  <a:pt x="734352" y="1127467"/>
                </a:lnTo>
                <a:lnTo>
                  <a:pt x="767663" y="1126567"/>
                </a:lnTo>
                <a:lnTo>
                  <a:pt x="784769" y="1120265"/>
                </a:lnTo>
                <a:lnTo>
                  <a:pt x="791071" y="1103159"/>
                </a:lnTo>
                <a:lnTo>
                  <a:pt x="791972" y="1069848"/>
                </a:lnTo>
                <a:lnTo>
                  <a:pt x="791972" y="57632"/>
                </a:lnTo>
                <a:lnTo>
                  <a:pt x="791071" y="24313"/>
                </a:lnTo>
                <a:lnTo>
                  <a:pt x="784769" y="7204"/>
                </a:lnTo>
                <a:lnTo>
                  <a:pt x="767663" y="900"/>
                </a:lnTo>
                <a:lnTo>
                  <a:pt x="734352" y="0"/>
                </a:lnTo>
                <a:lnTo>
                  <a:pt x="57632" y="0"/>
                </a:lnTo>
                <a:close/>
              </a:path>
            </a:pathLst>
          </a:custGeom>
          <a:ln w="12699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295650" y="3181350"/>
            <a:ext cx="1289977" cy="9164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295650" y="3181350"/>
            <a:ext cx="1290320" cy="916940"/>
          </a:xfrm>
          <a:custGeom>
            <a:avLst/>
            <a:gdLst/>
            <a:ahLst/>
            <a:cxnLst/>
            <a:rect l="l" t="t" r="r" b="b"/>
            <a:pathLst>
              <a:path w="1290320" h="916939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874522"/>
                </a:lnTo>
                <a:lnTo>
                  <a:pt x="654" y="898751"/>
                </a:lnTo>
                <a:lnTo>
                  <a:pt x="5238" y="911193"/>
                </a:lnTo>
                <a:lnTo>
                  <a:pt x="17680" y="915777"/>
                </a:lnTo>
                <a:lnTo>
                  <a:pt x="41910" y="916432"/>
                </a:lnTo>
                <a:lnTo>
                  <a:pt x="1248067" y="916432"/>
                </a:lnTo>
                <a:lnTo>
                  <a:pt x="1272296" y="915777"/>
                </a:lnTo>
                <a:lnTo>
                  <a:pt x="1284738" y="911193"/>
                </a:lnTo>
                <a:lnTo>
                  <a:pt x="1289322" y="898751"/>
                </a:lnTo>
                <a:lnTo>
                  <a:pt x="1289977" y="874522"/>
                </a:lnTo>
                <a:lnTo>
                  <a:pt x="1289977" y="41910"/>
                </a:lnTo>
                <a:lnTo>
                  <a:pt x="1289322" y="17680"/>
                </a:lnTo>
                <a:lnTo>
                  <a:pt x="1284738" y="5238"/>
                </a:lnTo>
                <a:lnTo>
                  <a:pt x="1272296" y="654"/>
                </a:lnTo>
                <a:lnTo>
                  <a:pt x="1248067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09676" y="30226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09676" y="42418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09676" y="54356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09676" y="64897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22122" y="66632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90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698500" y="6533350"/>
            <a:ext cx="2488565" cy="65468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725"/>
              </a:spcBef>
            </a:pP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Set up computers or</a:t>
            </a:r>
            <a:r>
              <a:rPr dirty="0" sz="1000" spc="-100" b="1">
                <a:solidFill>
                  <a:srgbClr val="7168A7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laptops</a:t>
            </a:r>
            <a:endParaRPr sz="1000">
              <a:latin typeface="Helvetica Neue"/>
              <a:cs typeface="Helvetica Neue"/>
            </a:endParaRPr>
          </a:p>
          <a:p>
            <a:pPr marL="12700" marR="5080">
              <a:lnSpc>
                <a:spcPct val="108300"/>
              </a:lnSpc>
              <a:spcBef>
                <a:spcPts val="525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Arrange computers so that participants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can  work individually or in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pairs.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22122" y="56218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697081" y="5494417"/>
            <a:ext cx="3645535" cy="81534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82880">
              <a:lnSpc>
                <a:spcPct val="100000"/>
              </a:lnSpc>
              <a:spcBef>
                <a:spcPts val="705"/>
              </a:spcBef>
            </a:pP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Set up a studio for </a:t>
            </a:r>
            <a:r>
              <a:rPr dirty="0" sz="1000" spc="-5" b="1">
                <a:solidFill>
                  <a:srgbClr val="7168A7"/>
                </a:solidFill>
                <a:latin typeface="Helvetica Neue"/>
                <a:cs typeface="Helvetica Neue"/>
              </a:rPr>
              <a:t>project </a:t>
            </a: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sharing on</a:t>
            </a:r>
            <a:r>
              <a:rPr dirty="0" sz="1000" spc="-80" b="1">
                <a:solidFill>
                  <a:srgbClr val="7168A7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7168A7"/>
                </a:solidFill>
                <a:latin typeface="Helvetica Neue"/>
                <a:cs typeface="Helvetica Neue"/>
              </a:rPr>
              <a:t>Scratch</a:t>
            </a:r>
            <a:endParaRPr sz="1000">
              <a:latin typeface="Helvetica Neue"/>
              <a:cs typeface="Helvetica Neue"/>
            </a:endParaRPr>
          </a:p>
          <a:p>
            <a:pPr marL="12700" marR="5080">
              <a:lnSpc>
                <a:spcPct val="108300"/>
              </a:lnSpc>
              <a:spcBef>
                <a:spcPts val="505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Set up a studio so participants will be able to add their</a:t>
            </a:r>
            <a:r>
              <a:rPr dirty="0" sz="1000" spc="-7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projects. 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Go to your </a:t>
            </a:r>
            <a:r>
              <a:rPr dirty="0" sz="1000" b="1" i="1">
                <a:solidFill>
                  <a:srgbClr val="4C4D4F"/>
                </a:solidFill>
                <a:latin typeface="HelveticaNeue-BoldItalic"/>
                <a:cs typeface="HelveticaNeue-BoldItalic"/>
              </a:rPr>
              <a:t>My </a:t>
            </a:r>
            <a:r>
              <a:rPr dirty="0" sz="1000" spc="-15" b="1" i="1">
                <a:solidFill>
                  <a:srgbClr val="4C4D4F"/>
                </a:solidFill>
                <a:latin typeface="HelveticaNeue-BoldItalic"/>
                <a:cs typeface="HelveticaNeue-BoldItalic"/>
              </a:rPr>
              <a:t>Stuff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page, then click the </a:t>
            </a:r>
            <a:r>
              <a:rPr dirty="0" sz="1000" b="1" i="1">
                <a:solidFill>
                  <a:srgbClr val="4C4D4F"/>
                </a:solidFill>
                <a:latin typeface="HelveticaNeue-BoldItalic"/>
                <a:cs typeface="HelveticaNeue-BoldItalic"/>
              </a:rPr>
              <a:t>+ New Studio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button.  </a:t>
            </a:r>
            <a:r>
              <a:rPr dirty="0" sz="1000" spc="-30">
                <a:solidFill>
                  <a:srgbClr val="4C4D4F"/>
                </a:solidFill>
                <a:latin typeface="Helvetica Neue"/>
                <a:cs typeface="Helvetica Neue"/>
              </a:rPr>
              <a:t>Type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in a name for the studio (such as ‘Our Fashion</a:t>
            </a:r>
            <a:r>
              <a:rPr dirty="0" sz="1000" spc="-3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Projects’).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6680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3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099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4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  <a:hlinkClick r:id="rId14"/>
              </a:rPr>
              <a:t>scratch.mit.edu/go</a:t>
            </a:r>
            <a:endParaRPr sz="1100"/>
          </a:p>
        </p:txBody>
      </p:sp>
      <p:sp>
        <p:nvSpPr>
          <p:cNvPr id="55" name="object 55"/>
          <p:cNvSpPr txBox="1"/>
          <p:nvPr/>
        </p:nvSpPr>
        <p:spPr>
          <a:xfrm>
            <a:off x="5712967" y="7425942"/>
            <a:ext cx="29476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15" b="1">
                <a:solidFill>
                  <a:srgbClr val="939598"/>
                </a:solidFill>
                <a:latin typeface="Helvetica Neue"/>
                <a:cs typeface="Helvetica Neue"/>
              </a:rPr>
              <a:t>SCRATCH EDUCATOR </a:t>
            </a:r>
            <a:r>
              <a:rPr dirty="0" sz="800" spc="25" b="1">
                <a:solidFill>
                  <a:srgbClr val="939598"/>
                </a:solidFill>
                <a:latin typeface="Helvetica Neue"/>
                <a:cs typeface="Helvetica Neue"/>
              </a:rPr>
              <a:t>GUIDE </a:t>
            </a:r>
            <a:r>
              <a:rPr dirty="0" sz="800" b="1">
                <a:solidFill>
                  <a:srgbClr val="939598"/>
                </a:solidFill>
                <a:latin typeface="Helvetica Neue"/>
                <a:cs typeface="Helvetica Neue"/>
              </a:rPr>
              <a:t>•</a:t>
            </a:r>
            <a:r>
              <a:rPr dirty="0" sz="800" spc="204" b="1">
                <a:solidFill>
                  <a:srgbClr val="939598"/>
                </a:solidFill>
                <a:latin typeface="Helvetica Neue"/>
                <a:cs typeface="Helvetica Neue"/>
              </a:rPr>
              <a:t> </a:t>
            </a:r>
            <a:r>
              <a:rPr dirty="0" sz="1100" b="1">
                <a:solidFill>
                  <a:srgbClr val="F8991C"/>
                </a:solidFill>
                <a:latin typeface="Helvetica Neue"/>
                <a:cs typeface="Helvetica Neue"/>
                <a:hlinkClick r:id="rId14"/>
              </a:rPr>
              <a:t>scratch.mit.edu/go</a:t>
            </a:r>
            <a:endParaRPr sz="1100">
              <a:latin typeface="Helvetica Neue"/>
              <a:cs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5751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39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39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39" y="182879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79" y="91439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39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88194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5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40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40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40" y="182880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80" y="91440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40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610352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47322" y="96126"/>
            <a:ext cx="406387" cy="361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8122" y="96126"/>
            <a:ext cx="406387" cy="3611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17676" y="6134100"/>
            <a:ext cx="4111625" cy="965200"/>
          </a:xfrm>
          <a:custGeom>
            <a:avLst/>
            <a:gdLst/>
            <a:ahLst/>
            <a:cxnLst/>
            <a:rect l="l" t="t" r="r" b="b"/>
            <a:pathLst>
              <a:path w="4111625" h="9652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965200"/>
                </a:lnTo>
                <a:lnTo>
                  <a:pt x="3997109" y="965200"/>
                </a:lnTo>
                <a:lnTo>
                  <a:pt x="4063188" y="963414"/>
                </a:lnTo>
                <a:lnTo>
                  <a:pt x="4097121" y="950912"/>
                </a:lnTo>
                <a:lnTo>
                  <a:pt x="4109623" y="916979"/>
                </a:lnTo>
                <a:lnTo>
                  <a:pt x="4111409" y="850900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55167" y="6171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720362" y="1981201"/>
            <a:ext cx="4111625" cy="1283335"/>
          </a:xfrm>
          <a:custGeom>
            <a:avLst/>
            <a:gdLst/>
            <a:ahLst/>
            <a:cxnLst/>
            <a:rect l="l" t="t" r="r" b="b"/>
            <a:pathLst>
              <a:path w="4111625" h="12833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3208"/>
                </a:lnTo>
                <a:lnTo>
                  <a:pt x="3997109" y="1283208"/>
                </a:lnTo>
                <a:lnTo>
                  <a:pt x="4063188" y="1281422"/>
                </a:lnTo>
                <a:lnTo>
                  <a:pt x="4097121" y="1268920"/>
                </a:lnTo>
                <a:lnTo>
                  <a:pt x="4109623" y="1234987"/>
                </a:lnTo>
                <a:lnTo>
                  <a:pt x="4111409" y="11689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85800" y="3314700"/>
            <a:ext cx="4111625" cy="1206500"/>
          </a:xfrm>
          <a:custGeom>
            <a:avLst/>
            <a:gdLst/>
            <a:ahLst/>
            <a:cxnLst/>
            <a:rect l="l" t="t" r="r" b="b"/>
            <a:pathLst>
              <a:path w="4111625" h="12065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06500"/>
                </a:lnTo>
                <a:lnTo>
                  <a:pt x="3997109" y="1206500"/>
                </a:lnTo>
                <a:lnTo>
                  <a:pt x="4063188" y="1204714"/>
                </a:lnTo>
                <a:lnTo>
                  <a:pt x="4097121" y="1192212"/>
                </a:lnTo>
                <a:lnTo>
                  <a:pt x="4109623" y="1158279"/>
                </a:lnTo>
                <a:lnTo>
                  <a:pt x="4111409" y="10922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3290" y="33521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88277" y="1975280"/>
            <a:ext cx="4112895" cy="1289685"/>
          </a:xfrm>
          <a:custGeom>
            <a:avLst/>
            <a:gdLst/>
            <a:ahLst/>
            <a:cxnLst/>
            <a:rect l="l" t="t" r="r" b="b"/>
            <a:pathLst>
              <a:path w="4112895" h="1289685">
                <a:moveTo>
                  <a:pt x="41123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9126"/>
                </a:lnTo>
                <a:lnTo>
                  <a:pt x="3998023" y="1289126"/>
                </a:lnTo>
                <a:lnTo>
                  <a:pt x="4064103" y="1287340"/>
                </a:lnTo>
                <a:lnTo>
                  <a:pt x="4098036" y="1274838"/>
                </a:lnTo>
                <a:lnTo>
                  <a:pt x="4110537" y="1240905"/>
                </a:lnTo>
                <a:lnTo>
                  <a:pt x="4112323" y="1174826"/>
                </a:lnTo>
                <a:lnTo>
                  <a:pt x="41123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29691" y="2011781"/>
            <a:ext cx="4036695" cy="399415"/>
          </a:xfrm>
          <a:custGeom>
            <a:avLst/>
            <a:gdLst/>
            <a:ahLst/>
            <a:cxnLst/>
            <a:rect l="l" t="t" r="r" b="b"/>
            <a:pathLst>
              <a:path w="4036695" h="399414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4036161" y="398830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16959" y="3383597"/>
            <a:ext cx="4112895" cy="2624455"/>
          </a:xfrm>
          <a:custGeom>
            <a:avLst/>
            <a:gdLst/>
            <a:ahLst/>
            <a:cxnLst/>
            <a:rect l="l" t="t" r="r" b="b"/>
            <a:pathLst>
              <a:path w="4112895" h="26244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24010"/>
                </a:lnTo>
                <a:lnTo>
                  <a:pt x="3998544" y="2624010"/>
                </a:lnTo>
                <a:lnTo>
                  <a:pt x="4064623" y="2622224"/>
                </a:lnTo>
                <a:lnTo>
                  <a:pt x="4098556" y="2609723"/>
                </a:lnTo>
                <a:lnTo>
                  <a:pt x="4111058" y="2575790"/>
                </a:lnTo>
                <a:lnTo>
                  <a:pt x="4112844" y="25097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757062" y="3418941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73100" y="830535"/>
            <a:ext cx="32448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0" b="1">
                <a:solidFill>
                  <a:srgbClr val="00AEEF"/>
                </a:solidFill>
                <a:latin typeface="Helvetica Neue"/>
                <a:cs typeface="Helvetica Neue"/>
              </a:rPr>
              <a:t>Demonstrate </a:t>
            </a:r>
            <a:r>
              <a:rPr dirty="0" sz="1800" spc="25" b="1">
                <a:solidFill>
                  <a:srgbClr val="00AEEF"/>
                </a:solidFill>
                <a:latin typeface="Helvetica Neue"/>
                <a:cs typeface="Helvetica Neue"/>
              </a:rPr>
              <a:t>the </a:t>
            </a:r>
            <a:r>
              <a:rPr dirty="0" sz="1800" spc="25" b="1">
                <a:solidFill>
                  <a:srgbClr val="00AEEF"/>
                </a:solidFill>
                <a:latin typeface="Helvetica Neue"/>
                <a:cs typeface="Helvetica Neue"/>
              </a:rPr>
              <a:t>First</a:t>
            </a:r>
            <a:r>
              <a:rPr dirty="0" sz="1800" spc="235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800" spc="35" b="1">
                <a:solidFill>
                  <a:srgbClr val="00AEEF"/>
                </a:solidFill>
                <a:latin typeface="Helvetica Neue"/>
                <a:cs typeface="Helvetica Neue"/>
              </a:rPr>
              <a:t>Steps</a:t>
            </a:r>
            <a:endParaRPr sz="1800">
              <a:latin typeface="Helvetica Neue"/>
              <a:cs typeface="Helvetica Neu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949" y="3399582"/>
            <a:ext cx="26104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Choose a character </a:t>
            </a:r>
            <a:r>
              <a:rPr dirty="0" sz="1000" spc="-5" b="1">
                <a:solidFill>
                  <a:srgbClr val="00AEEF"/>
                </a:solidFill>
                <a:latin typeface="Helvetica Neue"/>
                <a:cs typeface="Helvetica Neue"/>
              </a:rPr>
              <a:t>from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the Sprite</a:t>
            </a:r>
            <a:r>
              <a:rPr dirty="0" sz="1000" spc="-95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library: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7284" y="2048195"/>
            <a:ext cx="26714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In Scratch, click</a:t>
            </a:r>
            <a:r>
              <a:rPr dirty="0" sz="1000" spc="-85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Helvetica Neue"/>
                <a:cs typeface="Helvetica Neue"/>
              </a:rPr>
              <a:t>Create.</a:t>
            </a:r>
            <a:endParaRPr sz="1000">
              <a:latin typeface="Helvetica Neue"/>
              <a:cs typeface="Helvetica Neue"/>
            </a:endParaRPr>
          </a:p>
          <a:p>
            <a:pPr marL="12700">
              <a:lnSpc>
                <a:spcPct val="100000"/>
              </a:lnSpc>
            </a:pP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Choose a setting </a:t>
            </a:r>
            <a:r>
              <a:rPr dirty="0" sz="1000" spc="-5" b="1">
                <a:solidFill>
                  <a:srgbClr val="00AEEF"/>
                </a:solidFill>
                <a:latin typeface="Helvetica Neue"/>
                <a:cs typeface="Helvetica Neue"/>
              </a:rPr>
              <a:t>from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the </a:t>
            </a:r>
            <a:r>
              <a:rPr dirty="0" sz="1000" spc="-5" b="1">
                <a:solidFill>
                  <a:srgbClr val="00AEEF"/>
                </a:solidFill>
                <a:latin typeface="Helvetica Neue"/>
                <a:cs typeface="Helvetica Neue"/>
              </a:rPr>
              <a:t>Backdrop</a:t>
            </a:r>
            <a:r>
              <a:rPr dirty="0" sz="1000" spc="-75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library: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99252" y="716848"/>
            <a:ext cx="3522345" cy="1090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50" b="1">
                <a:solidFill>
                  <a:srgbClr val="EA6955"/>
                </a:solidFill>
                <a:latin typeface="Helvetica Neue"/>
                <a:cs typeface="Helvetica Neue"/>
              </a:rPr>
              <a:t>Create</a:t>
            </a:r>
            <a:endParaRPr sz="2700">
              <a:latin typeface="Helvetica Neue"/>
              <a:cs typeface="Helvetica Neue"/>
            </a:endParaRPr>
          </a:p>
          <a:p>
            <a:pPr marL="12700" marR="5080">
              <a:lnSpc>
                <a:spcPct val="105600"/>
              </a:lnSpc>
              <a:spcBef>
                <a:spcPts val="1340"/>
              </a:spcBef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Support participants as they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create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Story 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projects,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on their own or in</a:t>
            </a:r>
            <a:r>
              <a:rPr dirty="0" sz="1500" spc="-8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pairs.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558430" y="713094"/>
            <a:ext cx="188595" cy="142240"/>
          </a:xfrm>
          <a:custGeom>
            <a:avLst/>
            <a:gdLst/>
            <a:ahLst/>
            <a:cxnLst/>
            <a:rect l="l" t="t" r="r" b="b"/>
            <a:pathLst>
              <a:path w="188595" h="142240">
                <a:moveTo>
                  <a:pt x="172643" y="141846"/>
                </a:moveTo>
                <a:lnTo>
                  <a:pt x="15430" y="141846"/>
                </a:lnTo>
                <a:lnTo>
                  <a:pt x="6946" y="141846"/>
                </a:lnTo>
                <a:lnTo>
                  <a:pt x="0" y="134899"/>
                </a:lnTo>
                <a:lnTo>
                  <a:pt x="0" y="126415"/>
                </a:lnTo>
                <a:lnTo>
                  <a:pt x="0" y="15430"/>
                </a:lnTo>
                <a:lnTo>
                  <a:pt x="0" y="6946"/>
                </a:lnTo>
                <a:lnTo>
                  <a:pt x="6946" y="0"/>
                </a:lnTo>
                <a:lnTo>
                  <a:pt x="15430" y="0"/>
                </a:lnTo>
                <a:lnTo>
                  <a:pt x="172643" y="0"/>
                </a:lnTo>
                <a:lnTo>
                  <a:pt x="181127" y="0"/>
                </a:lnTo>
                <a:lnTo>
                  <a:pt x="188074" y="6946"/>
                </a:lnTo>
                <a:lnTo>
                  <a:pt x="188074" y="15430"/>
                </a:lnTo>
                <a:lnTo>
                  <a:pt x="188074" y="126415"/>
                </a:lnTo>
                <a:lnTo>
                  <a:pt x="188074" y="134899"/>
                </a:lnTo>
                <a:lnTo>
                  <a:pt x="181127" y="141846"/>
                </a:lnTo>
                <a:lnTo>
                  <a:pt x="172643" y="141846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524608" y="858041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3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547901" y="907882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592337" y="752666"/>
            <a:ext cx="30480" cy="22860"/>
          </a:xfrm>
          <a:custGeom>
            <a:avLst/>
            <a:gdLst/>
            <a:ahLst/>
            <a:cxnLst/>
            <a:rect l="l" t="t" r="r" b="b"/>
            <a:pathLst>
              <a:path w="30479" h="22859">
                <a:moveTo>
                  <a:pt x="30225" y="22478"/>
                </a:moveTo>
                <a:lnTo>
                  <a:pt x="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647647" y="733291"/>
            <a:ext cx="4445" cy="30480"/>
          </a:xfrm>
          <a:custGeom>
            <a:avLst/>
            <a:gdLst/>
            <a:ahLst/>
            <a:cxnLst/>
            <a:rect l="l" t="t" r="r" b="b"/>
            <a:pathLst>
              <a:path w="4445" h="30479">
                <a:moveTo>
                  <a:pt x="4305" y="29908"/>
                </a:moveTo>
                <a:lnTo>
                  <a:pt x="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681876" y="753169"/>
            <a:ext cx="31115" cy="21590"/>
          </a:xfrm>
          <a:custGeom>
            <a:avLst/>
            <a:gdLst/>
            <a:ahLst/>
            <a:cxnLst/>
            <a:rect l="l" t="t" r="r" b="b"/>
            <a:pathLst>
              <a:path w="31115" h="21590">
                <a:moveTo>
                  <a:pt x="30949" y="0"/>
                </a:moveTo>
                <a:lnTo>
                  <a:pt x="0" y="21475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677590" y="799943"/>
            <a:ext cx="30480" cy="22860"/>
          </a:xfrm>
          <a:custGeom>
            <a:avLst/>
            <a:gdLst/>
            <a:ahLst/>
            <a:cxnLst/>
            <a:rect l="l" t="t" r="r" b="b"/>
            <a:pathLst>
              <a:path w="30479" h="22859">
                <a:moveTo>
                  <a:pt x="30225" y="22478"/>
                </a:moveTo>
                <a:lnTo>
                  <a:pt x="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647642" y="807847"/>
            <a:ext cx="3810" cy="24765"/>
          </a:xfrm>
          <a:custGeom>
            <a:avLst/>
            <a:gdLst/>
            <a:ahLst/>
            <a:cxnLst/>
            <a:rect l="l" t="t" r="r" b="b"/>
            <a:pathLst>
              <a:path w="3809" h="24765">
                <a:moveTo>
                  <a:pt x="0" y="24650"/>
                </a:moveTo>
                <a:lnTo>
                  <a:pt x="339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590190" y="801320"/>
            <a:ext cx="34925" cy="15240"/>
          </a:xfrm>
          <a:custGeom>
            <a:avLst/>
            <a:gdLst/>
            <a:ahLst/>
            <a:cxnLst/>
            <a:rect l="l" t="t" r="r" b="b"/>
            <a:pathLst>
              <a:path w="34925" h="15240">
                <a:moveTo>
                  <a:pt x="34518" y="0"/>
                </a:moveTo>
                <a:lnTo>
                  <a:pt x="0" y="15074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9446979" y="958832"/>
            <a:ext cx="4044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 b="1">
                <a:solidFill>
                  <a:srgbClr val="EA6955"/>
                </a:solidFill>
                <a:latin typeface="Helvetica Neue"/>
                <a:cs typeface="Helvetica Neue"/>
              </a:rPr>
              <a:t>CRE</a:t>
            </a:r>
            <a:r>
              <a:rPr dirty="0" sz="700" spc="-30" b="1">
                <a:solidFill>
                  <a:srgbClr val="EA6955"/>
                </a:solidFill>
                <a:latin typeface="Helvetica Neue"/>
                <a:cs typeface="Helvetica Neue"/>
              </a:rPr>
              <a:t>A</a:t>
            </a:r>
            <a:r>
              <a:rPr dirty="0" sz="700" spc="30" b="1">
                <a:solidFill>
                  <a:srgbClr val="EA6955"/>
                </a:solidFill>
                <a:latin typeface="Helvetica Neue"/>
                <a:cs typeface="Helvetica Neue"/>
              </a:rPr>
              <a:t>TE</a:t>
            </a:r>
            <a:endParaRPr sz="700">
              <a:latin typeface="Helvetica Neue"/>
              <a:cs typeface="Helvetica Neu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70963" y="3465239"/>
            <a:ext cx="18135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EA6955"/>
                </a:solidFill>
                <a:latin typeface="Helvetica Neue"/>
                <a:cs typeface="Helvetica Neue"/>
              </a:rPr>
              <a:t>Provide</a:t>
            </a:r>
            <a:r>
              <a:rPr dirty="0" sz="1000" spc="-60" b="1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000" spc="-5" b="1">
                <a:solidFill>
                  <a:srgbClr val="EA6955"/>
                </a:solidFill>
                <a:latin typeface="Helvetica Neue"/>
                <a:cs typeface="Helvetica Neue"/>
              </a:rPr>
              <a:t>Resources</a:t>
            </a:r>
            <a:endParaRPr sz="1000">
              <a:latin typeface="Helvetica Neue"/>
              <a:cs typeface="Helvetica Neue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Offer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options for getting</a:t>
            </a:r>
            <a:r>
              <a:rPr dirty="0" sz="1000" spc="-9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started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75953" y="6223091"/>
            <a:ext cx="16084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Helvetica Neue"/>
                <a:cs typeface="Helvetica Neue"/>
              </a:rPr>
              <a:t>Suggest Ideas for</a:t>
            </a:r>
            <a:r>
              <a:rPr dirty="0" sz="1000" spc="-100" b="1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EA6955"/>
                </a:solidFill>
                <a:latin typeface="Helvetica Neue"/>
                <a:cs typeface="Helvetica Neue"/>
              </a:rPr>
              <a:t>Starting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688194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5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371328" y="964115"/>
            <a:ext cx="44195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 b="1">
                <a:solidFill>
                  <a:srgbClr val="00AEEF"/>
                </a:solidFill>
                <a:latin typeface="Helvetica Neue"/>
                <a:cs typeface="Helvetica Neue"/>
              </a:rPr>
              <a:t>IMAGINE</a:t>
            </a:r>
            <a:endParaRPr sz="700">
              <a:latin typeface="Helvetica Neue"/>
              <a:cs typeface="Helvetica Neue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528639" y="690187"/>
            <a:ext cx="202565" cy="184785"/>
          </a:xfrm>
          <a:custGeom>
            <a:avLst/>
            <a:gdLst/>
            <a:ahLst/>
            <a:cxnLst/>
            <a:rect l="l" t="t" r="r" b="b"/>
            <a:pathLst>
              <a:path w="202564" h="184784">
                <a:moveTo>
                  <a:pt x="198993" y="128494"/>
                </a:moveTo>
                <a:lnTo>
                  <a:pt x="202184" y="112639"/>
                </a:lnTo>
                <a:lnTo>
                  <a:pt x="199037" y="97242"/>
                </a:lnTo>
                <a:lnTo>
                  <a:pt x="190270" y="84031"/>
                </a:lnTo>
                <a:lnTo>
                  <a:pt x="176603" y="74734"/>
                </a:lnTo>
                <a:lnTo>
                  <a:pt x="174240" y="73731"/>
                </a:lnTo>
                <a:lnTo>
                  <a:pt x="171840" y="72969"/>
                </a:lnTo>
                <a:lnTo>
                  <a:pt x="169414" y="72410"/>
                </a:lnTo>
                <a:lnTo>
                  <a:pt x="170773" y="70505"/>
                </a:lnTo>
                <a:lnTo>
                  <a:pt x="171942" y="68448"/>
                </a:lnTo>
                <a:lnTo>
                  <a:pt x="172881" y="66251"/>
                </a:lnTo>
                <a:lnTo>
                  <a:pt x="175343" y="49332"/>
                </a:lnTo>
                <a:lnTo>
                  <a:pt x="169678" y="32247"/>
                </a:lnTo>
                <a:lnTo>
                  <a:pt x="156997" y="16952"/>
                </a:lnTo>
                <a:lnTo>
                  <a:pt x="138414" y="5405"/>
                </a:lnTo>
                <a:lnTo>
                  <a:pt x="117208" y="0"/>
                </a:lnTo>
                <a:lnTo>
                  <a:pt x="97391" y="1451"/>
                </a:lnTo>
                <a:lnTo>
                  <a:pt x="81144" y="9200"/>
                </a:lnTo>
                <a:lnTo>
                  <a:pt x="70646" y="22690"/>
                </a:lnTo>
                <a:lnTo>
                  <a:pt x="68856" y="26919"/>
                </a:lnTo>
                <a:lnTo>
                  <a:pt x="68005" y="31351"/>
                </a:lnTo>
                <a:lnTo>
                  <a:pt x="68005" y="35847"/>
                </a:lnTo>
                <a:lnTo>
                  <a:pt x="65236" y="33802"/>
                </a:lnTo>
                <a:lnTo>
                  <a:pt x="62176" y="32024"/>
                </a:lnTo>
                <a:lnTo>
                  <a:pt x="58861" y="30615"/>
                </a:lnTo>
                <a:lnTo>
                  <a:pt x="42174" y="27014"/>
                </a:lnTo>
                <a:lnTo>
                  <a:pt x="26131" y="29748"/>
                </a:lnTo>
                <a:lnTo>
                  <a:pt x="12525" y="38144"/>
                </a:lnTo>
                <a:lnTo>
                  <a:pt x="3146" y="51532"/>
                </a:lnTo>
                <a:lnTo>
                  <a:pt x="0" y="66040"/>
                </a:lnTo>
                <a:lnTo>
                  <a:pt x="2263" y="80349"/>
                </a:lnTo>
                <a:lnTo>
                  <a:pt x="9375" y="93156"/>
                </a:lnTo>
                <a:lnTo>
                  <a:pt x="20774" y="103157"/>
                </a:lnTo>
                <a:lnTo>
                  <a:pt x="19364" y="104275"/>
                </a:lnTo>
                <a:lnTo>
                  <a:pt x="18043" y="105532"/>
                </a:lnTo>
                <a:lnTo>
                  <a:pt x="16837" y="106929"/>
                </a:lnTo>
                <a:lnTo>
                  <a:pt x="10857" y="118587"/>
                </a:lnTo>
                <a:lnTo>
                  <a:pt x="10367" y="131861"/>
                </a:lnTo>
                <a:lnTo>
                  <a:pt x="15110" y="145146"/>
                </a:lnTo>
                <a:lnTo>
                  <a:pt x="24825" y="156840"/>
                </a:lnTo>
                <a:lnTo>
                  <a:pt x="36653" y="164131"/>
                </a:lnTo>
                <a:lnTo>
                  <a:pt x="49263" y="167146"/>
                </a:lnTo>
                <a:lnTo>
                  <a:pt x="61429" y="165884"/>
                </a:lnTo>
                <a:lnTo>
                  <a:pt x="71929" y="160345"/>
                </a:lnTo>
                <a:lnTo>
                  <a:pt x="75703" y="166676"/>
                </a:lnTo>
                <a:lnTo>
                  <a:pt x="80595" y="172313"/>
                </a:lnTo>
                <a:lnTo>
                  <a:pt x="86533" y="177081"/>
                </a:lnTo>
                <a:lnTo>
                  <a:pt x="93443" y="180805"/>
                </a:lnTo>
                <a:lnTo>
                  <a:pt x="109624" y="184220"/>
                </a:lnTo>
                <a:lnTo>
                  <a:pt x="125228" y="181392"/>
                </a:lnTo>
                <a:lnTo>
                  <a:pt x="150225" y="151493"/>
                </a:lnTo>
                <a:lnTo>
                  <a:pt x="165033" y="152834"/>
                </a:lnTo>
                <a:lnTo>
                  <a:pt x="178985" y="149104"/>
                </a:lnTo>
                <a:lnTo>
                  <a:pt x="190749" y="140819"/>
                </a:lnTo>
                <a:lnTo>
                  <a:pt x="198993" y="128494"/>
                </a:lnTo>
                <a:close/>
              </a:path>
            </a:pathLst>
          </a:custGeom>
          <a:ln w="11912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560855" y="886524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5">
                <a:moveTo>
                  <a:pt x="33337" y="16662"/>
                </a:moveTo>
                <a:lnTo>
                  <a:pt x="33337" y="25869"/>
                </a:lnTo>
                <a:lnTo>
                  <a:pt x="25882" y="33337"/>
                </a:lnTo>
                <a:lnTo>
                  <a:pt x="16675" y="33337"/>
                </a:lnTo>
                <a:lnTo>
                  <a:pt x="7467" y="33337"/>
                </a:lnTo>
                <a:lnTo>
                  <a:pt x="0" y="25869"/>
                </a:lnTo>
                <a:lnTo>
                  <a:pt x="0" y="16662"/>
                </a:lnTo>
                <a:lnTo>
                  <a:pt x="0" y="7467"/>
                </a:lnTo>
                <a:lnTo>
                  <a:pt x="7467" y="0"/>
                </a:lnTo>
                <a:lnTo>
                  <a:pt x="16675" y="0"/>
                </a:lnTo>
                <a:lnTo>
                  <a:pt x="25882" y="0"/>
                </a:lnTo>
                <a:lnTo>
                  <a:pt x="33337" y="7467"/>
                </a:lnTo>
                <a:lnTo>
                  <a:pt x="33337" y="16662"/>
                </a:lnTo>
                <a:close/>
              </a:path>
            </a:pathLst>
          </a:custGeom>
          <a:ln w="11912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524343" y="922643"/>
            <a:ext cx="20955" cy="20955"/>
          </a:xfrm>
          <a:custGeom>
            <a:avLst/>
            <a:gdLst/>
            <a:ahLst/>
            <a:cxnLst/>
            <a:rect l="l" t="t" r="r" b="b"/>
            <a:pathLst>
              <a:path w="20954" h="20955">
                <a:moveTo>
                  <a:pt x="20637" y="10312"/>
                </a:moveTo>
                <a:lnTo>
                  <a:pt x="20637" y="16014"/>
                </a:lnTo>
                <a:lnTo>
                  <a:pt x="16027" y="20637"/>
                </a:lnTo>
                <a:lnTo>
                  <a:pt x="10325" y="20637"/>
                </a:lnTo>
                <a:lnTo>
                  <a:pt x="4622" y="20637"/>
                </a:lnTo>
                <a:lnTo>
                  <a:pt x="0" y="16014"/>
                </a:lnTo>
                <a:lnTo>
                  <a:pt x="0" y="10312"/>
                </a:lnTo>
                <a:lnTo>
                  <a:pt x="0" y="4610"/>
                </a:lnTo>
                <a:lnTo>
                  <a:pt x="4622" y="0"/>
                </a:lnTo>
                <a:lnTo>
                  <a:pt x="10325" y="0"/>
                </a:lnTo>
                <a:lnTo>
                  <a:pt x="16027" y="0"/>
                </a:lnTo>
                <a:lnTo>
                  <a:pt x="20637" y="4610"/>
                </a:lnTo>
                <a:lnTo>
                  <a:pt x="20637" y="10312"/>
                </a:lnTo>
                <a:close/>
              </a:path>
            </a:pathLst>
          </a:custGeom>
          <a:ln w="11912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042167" y="2616568"/>
            <a:ext cx="780041" cy="415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042167" y="2616565"/>
            <a:ext cx="780415" cy="415290"/>
          </a:xfrm>
          <a:custGeom>
            <a:avLst/>
            <a:gdLst/>
            <a:ahLst/>
            <a:cxnLst/>
            <a:rect l="l" t="t" r="r" b="b"/>
            <a:pathLst>
              <a:path w="780414" h="415289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357962"/>
                </a:lnTo>
                <a:lnTo>
                  <a:pt x="892" y="391002"/>
                </a:lnTo>
                <a:lnTo>
                  <a:pt x="7143" y="407968"/>
                </a:lnTo>
                <a:lnTo>
                  <a:pt x="24110" y="414219"/>
                </a:lnTo>
                <a:lnTo>
                  <a:pt x="57150" y="415112"/>
                </a:lnTo>
                <a:lnTo>
                  <a:pt x="722884" y="415112"/>
                </a:lnTo>
                <a:lnTo>
                  <a:pt x="755923" y="414219"/>
                </a:lnTo>
                <a:lnTo>
                  <a:pt x="772890" y="407968"/>
                </a:lnTo>
                <a:lnTo>
                  <a:pt x="779141" y="391002"/>
                </a:lnTo>
                <a:lnTo>
                  <a:pt x="780034" y="357962"/>
                </a:lnTo>
                <a:lnTo>
                  <a:pt x="780034" y="57150"/>
                </a:lnTo>
                <a:lnTo>
                  <a:pt x="779141" y="24110"/>
                </a:lnTo>
                <a:lnTo>
                  <a:pt x="772890" y="7143"/>
                </a:lnTo>
                <a:lnTo>
                  <a:pt x="755923" y="892"/>
                </a:lnTo>
                <a:lnTo>
                  <a:pt x="722884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106444" y="2965001"/>
            <a:ext cx="200024" cy="200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346096" y="2511704"/>
            <a:ext cx="2241765" cy="6447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346095" y="2511703"/>
            <a:ext cx="2242185" cy="645160"/>
          </a:xfrm>
          <a:custGeom>
            <a:avLst/>
            <a:gdLst/>
            <a:ahLst/>
            <a:cxnLst/>
            <a:rect l="l" t="t" r="r" b="b"/>
            <a:pathLst>
              <a:path w="2242185" h="645160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587565"/>
                </a:lnTo>
                <a:lnTo>
                  <a:pt x="892" y="620605"/>
                </a:lnTo>
                <a:lnTo>
                  <a:pt x="7143" y="637571"/>
                </a:lnTo>
                <a:lnTo>
                  <a:pt x="24110" y="643822"/>
                </a:lnTo>
                <a:lnTo>
                  <a:pt x="57150" y="644715"/>
                </a:lnTo>
                <a:lnTo>
                  <a:pt x="2184615" y="644715"/>
                </a:lnTo>
                <a:lnTo>
                  <a:pt x="2217655" y="643822"/>
                </a:lnTo>
                <a:lnTo>
                  <a:pt x="2234622" y="637571"/>
                </a:lnTo>
                <a:lnTo>
                  <a:pt x="2240872" y="620605"/>
                </a:lnTo>
                <a:lnTo>
                  <a:pt x="2241765" y="587565"/>
                </a:lnTo>
                <a:lnTo>
                  <a:pt x="2241765" y="57150"/>
                </a:lnTo>
                <a:lnTo>
                  <a:pt x="2240872" y="24110"/>
                </a:lnTo>
                <a:lnTo>
                  <a:pt x="2234622" y="7143"/>
                </a:lnTo>
                <a:lnTo>
                  <a:pt x="2217655" y="892"/>
                </a:lnTo>
                <a:lnTo>
                  <a:pt x="2184615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254750" y="2523998"/>
            <a:ext cx="1200785" cy="686435"/>
          </a:xfrm>
          <a:custGeom>
            <a:avLst/>
            <a:gdLst/>
            <a:ahLst/>
            <a:cxnLst/>
            <a:rect l="l" t="t" r="r" b="b"/>
            <a:pathLst>
              <a:path w="1200784" h="686435">
                <a:moveTo>
                  <a:pt x="1075194" y="522274"/>
                </a:moveTo>
                <a:lnTo>
                  <a:pt x="990206" y="522274"/>
                </a:lnTo>
                <a:lnTo>
                  <a:pt x="996278" y="541343"/>
                </a:lnTo>
                <a:lnTo>
                  <a:pt x="1001987" y="584423"/>
                </a:lnTo>
                <a:lnTo>
                  <a:pt x="999573" y="637412"/>
                </a:lnTo>
                <a:lnTo>
                  <a:pt x="981278" y="686206"/>
                </a:lnTo>
                <a:lnTo>
                  <a:pt x="1044360" y="651455"/>
                </a:lnTo>
                <a:lnTo>
                  <a:pt x="1075170" y="622795"/>
                </a:lnTo>
                <a:lnTo>
                  <a:pt x="1082514" y="584858"/>
                </a:lnTo>
                <a:lnTo>
                  <a:pt x="1075194" y="522274"/>
                </a:lnTo>
                <a:close/>
              </a:path>
              <a:path w="1200784" h="686435">
                <a:moveTo>
                  <a:pt x="1146225" y="0"/>
                </a:moveTo>
                <a:lnTo>
                  <a:pt x="54178" y="0"/>
                </a:lnTo>
                <a:lnTo>
                  <a:pt x="22856" y="1707"/>
                </a:lnTo>
                <a:lnTo>
                  <a:pt x="6772" y="13663"/>
                </a:lnTo>
                <a:lnTo>
                  <a:pt x="846" y="46114"/>
                </a:lnTo>
                <a:lnTo>
                  <a:pt x="0" y="109308"/>
                </a:lnTo>
                <a:lnTo>
                  <a:pt x="0" y="412965"/>
                </a:lnTo>
                <a:lnTo>
                  <a:pt x="846" y="476160"/>
                </a:lnTo>
                <a:lnTo>
                  <a:pt x="6772" y="508611"/>
                </a:lnTo>
                <a:lnTo>
                  <a:pt x="22856" y="520566"/>
                </a:lnTo>
                <a:lnTo>
                  <a:pt x="54178" y="522274"/>
                </a:lnTo>
                <a:lnTo>
                  <a:pt x="1146225" y="522274"/>
                </a:lnTo>
                <a:lnTo>
                  <a:pt x="1177547" y="520566"/>
                </a:lnTo>
                <a:lnTo>
                  <a:pt x="1193631" y="508611"/>
                </a:lnTo>
                <a:lnTo>
                  <a:pt x="1199557" y="476160"/>
                </a:lnTo>
                <a:lnTo>
                  <a:pt x="1200403" y="412965"/>
                </a:lnTo>
                <a:lnTo>
                  <a:pt x="1200403" y="109308"/>
                </a:lnTo>
                <a:lnTo>
                  <a:pt x="1199557" y="46114"/>
                </a:lnTo>
                <a:lnTo>
                  <a:pt x="1193631" y="13663"/>
                </a:lnTo>
                <a:lnTo>
                  <a:pt x="1177547" y="1707"/>
                </a:lnTo>
                <a:lnTo>
                  <a:pt x="11462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455154" y="2663678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230911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429961" y="2538145"/>
            <a:ext cx="20320" cy="48895"/>
          </a:xfrm>
          <a:custGeom>
            <a:avLst/>
            <a:gdLst/>
            <a:ahLst/>
            <a:cxnLst/>
            <a:rect l="l" t="t" r="r" b="b"/>
            <a:pathLst>
              <a:path w="20320" h="48894">
                <a:moveTo>
                  <a:pt x="20243" y="48628"/>
                </a:moveTo>
                <a:lnTo>
                  <a:pt x="17057" y="35365"/>
                </a:lnTo>
                <a:lnTo>
                  <a:pt x="12736" y="22371"/>
                </a:lnTo>
                <a:lnTo>
                  <a:pt x="7108" y="10348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341046" y="2523998"/>
            <a:ext cx="1015365" cy="0"/>
          </a:xfrm>
          <a:custGeom>
            <a:avLst/>
            <a:gdLst/>
            <a:ahLst/>
            <a:cxnLst/>
            <a:rect l="l" t="t" r="r" b="b"/>
            <a:pathLst>
              <a:path w="1015365" h="0">
                <a:moveTo>
                  <a:pt x="101492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56677" y="2549988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15633" y="0"/>
                </a:moveTo>
                <a:lnTo>
                  <a:pt x="10722" y="9347"/>
                </a:lnTo>
                <a:lnTo>
                  <a:pt x="6349" y="20701"/>
                </a:lnTo>
                <a:lnTo>
                  <a:pt x="2710" y="34254"/>
                </a:lnTo>
                <a:lnTo>
                  <a:pt x="0" y="50203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254747" y="2675684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0"/>
                </a:moveTo>
                <a:lnTo>
                  <a:pt x="0" y="230911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259695" y="2983500"/>
            <a:ext cx="20320" cy="48895"/>
          </a:xfrm>
          <a:custGeom>
            <a:avLst/>
            <a:gdLst/>
            <a:ahLst/>
            <a:cxnLst/>
            <a:rect l="l" t="t" r="r" b="b"/>
            <a:pathLst>
              <a:path w="20320" h="48894">
                <a:moveTo>
                  <a:pt x="0" y="0"/>
                </a:moveTo>
                <a:lnTo>
                  <a:pt x="3186" y="13263"/>
                </a:lnTo>
                <a:lnTo>
                  <a:pt x="7507" y="26257"/>
                </a:lnTo>
                <a:lnTo>
                  <a:pt x="13135" y="38279"/>
                </a:lnTo>
                <a:lnTo>
                  <a:pt x="20243" y="48628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405389" y="3046277"/>
            <a:ext cx="808355" cy="0"/>
          </a:xfrm>
          <a:custGeom>
            <a:avLst/>
            <a:gdLst/>
            <a:ahLst/>
            <a:cxnLst/>
            <a:rect l="l" t="t" r="r" b="b"/>
            <a:pathLst>
              <a:path w="808354" h="0">
                <a:moveTo>
                  <a:pt x="0" y="0"/>
                </a:moveTo>
                <a:lnTo>
                  <a:pt x="807999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248445" y="3084065"/>
            <a:ext cx="8890" cy="100965"/>
          </a:xfrm>
          <a:custGeom>
            <a:avLst/>
            <a:gdLst/>
            <a:ahLst/>
            <a:cxnLst/>
            <a:rect l="l" t="t" r="r" b="b"/>
            <a:pathLst>
              <a:path w="8890" h="100964">
                <a:moveTo>
                  <a:pt x="5867" y="0"/>
                </a:moveTo>
                <a:lnTo>
                  <a:pt x="8220" y="23179"/>
                </a:lnTo>
                <a:lnTo>
                  <a:pt x="8643" y="48844"/>
                </a:lnTo>
                <a:lnTo>
                  <a:pt x="6212" y="75309"/>
                </a:lnTo>
                <a:lnTo>
                  <a:pt x="0" y="10088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274148" y="3079690"/>
            <a:ext cx="57150" cy="103505"/>
          </a:xfrm>
          <a:custGeom>
            <a:avLst/>
            <a:gdLst/>
            <a:ahLst/>
            <a:cxnLst/>
            <a:rect l="l" t="t" r="r" b="b"/>
            <a:pathLst>
              <a:path w="57150" h="103505">
                <a:moveTo>
                  <a:pt x="0" y="103035"/>
                </a:moveTo>
                <a:lnTo>
                  <a:pt x="18538" y="84258"/>
                </a:lnTo>
                <a:lnTo>
                  <a:pt x="35855" y="60771"/>
                </a:lnTo>
                <a:lnTo>
                  <a:pt x="49424" y="32656"/>
                </a:lnTo>
                <a:lnTo>
                  <a:pt x="56718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437590" y="2970084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203"/>
                </a:moveTo>
                <a:lnTo>
                  <a:pt x="4910" y="40855"/>
                </a:lnTo>
                <a:lnTo>
                  <a:pt x="9283" y="29502"/>
                </a:lnTo>
                <a:lnTo>
                  <a:pt x="12923" y="15948"/>
                </a:lnTo>
                <a:lnTo>
                  <a:pt x="15633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454062" y="2613493"/>
            <a:ext cx="1270" cy="38735"/>
          </a:xfrm>
          <a:custGeom>
            <a:avLst/>
            <a:gdLst/>
            <a:ahLst/>
            <a:cxnLst/>
            <a:rect l="l" t="t" r="r" b="b"/>
            <a:pathLst>
              <a:path w="1270" h="38735">
                <a:moveTo>
                  <a:pt x="1092" y="38176"/>
                </a:moveTo>
                <a:lnTo>
                  <a:pt x="1092" y="19824"/>
                </a:lnTo>
                <a:lnTo>
                  <a:pt x="1092" y="11747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381735" y="2523996"/>
            <a:ext cx="38100" cy="5715"/>
          </a:xfrm>
          <a:custGeom>
            <a:avLst/>
            <a:gdLst/>
            <a:ahLst/>
            <a:cxnLst/>
            <a:rect l="l" t="t" r="r" b="b"/>
            <a:pathLst>
              <a:path w="38100" h="5714">
                <a:moveTo>
                  <a:pt x="38099" y="5283"/>
                </a:moveTo>
                <a:lnTo>
                  <a:pt x="32689" y="1930"/>
                </a:lnTo>
                <a:lnTo>
                  <a:pt x="26441" y="0"/>
                </a:lnTo>
                <a:lnTo>
                  <a:pt x="19240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290513" y="2523996"/>
            <a:ext cx="38100" cy="6985"/>
          </a:xfrm>
          <a:custGeom>
            <a:avLst/>
            <a:gdLst/>
            <a:ahLst/>
            <a:cxnLst/>
            <a:rect l="l" t="t" r="r" b="b"/>
            <a:pathLst>
              <a:path w="38100" h="6985">
                <a:moveTo>
                  <a:pt x="37655" y="0"/>
                </a:moveTo>
                <a:lnTo>
                  <a:pt x="18415" y="0"/>
                </a:lnTo>
                <a:lnTo>
                  <a:pt x="10109" y="0"/>
                </a:lnTo>
                <a:lnTo>
                  <a:pt x="0" y="6565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254750" y="2613557"/>
            <a:ext cx="635" cy="38735"/>
          </a:xfrm>
          <a:custGeom>
            <a:avLst/>
            <a:gdLst/>
            <a:ahLst/>
            <a:cxnLst/>
            <a:rect l="l" t="t" r="r" b="b"/>
            <a:pathLst>
              <a:path w="635" h="38735">
                <a:moveTo>
                  <a:pt x="634" y="0"/>
                </a:moveTo>
                <a:lnTo>
                  <a:pt x="215" y="6146"/>
                </a:lnTo>
                <a:lnTo>
                  <a:pt x="0" y="12725"/>
                </a:lnTo>
                <a:lnTo>
                  <a:pt x="0" y="19761"/>
                </a:lnTo>
                <a:lnTo>
                  <a:pt x="0" y="3811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254750" y="2918611"/>
            <a:ext cx="1270" cy="38735"/>
          </a:xfrm>
          <a:custGeom>
            <a:avLst/>
            <a:gdLst/>
            <a:ahLst/>
            <a:cxnLst/>
            <a:rect l="l" t="t" r="r" b="b"/>
            <a:pathLst>
              <a:path w="1270" h="38735">
                <a:moveTo>
                  <a:pt x="0" y="0"/>
                </a:moveTo>
                <a:lnTo>
                  <a:pt x="0" y="18351"/>
                </a:lnTo>
                <a:lnTo>
                  <a:pt x="0" y="26415"/>
                </a:lnTo>
                <a:lnTo>
                  <a:pt x="1079" y="3817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290068" y="3040988"/>
            <a:ext cx="35560" cy="5715"/>
          </a:xfrm>
          <a:custGeom>
            <a:avLst/>
            <a:gdLst/>
            <a:ahLst/>
            <a:cxnLst/>
            <a:rect l="l" t="t" r="r" b="b"/>
            <a:pathLst>
              <a:path w="35560" h="5714">
                <a:moveTo>
                  <a:pt x="0" y="0"/>
                </a:moveTo>
                <a:lnTo>
                  <a:pt x="5410" y="3352"/>
                </a:lnTo>
                <a:lnTo>
                  <a:pt x="11658" y="5283"/>
                </a:lnTo>
                <a:lnTo>
                  <a:pt x="18859" y="5283"/>
                </a:lnTo>
                <a:lnTo>
                  <a:pt x="35115" y="5283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344970" y="3046271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 h="0">
                <a:moveTo>
                  <a:pt x="0" y="0"/>
                </a:moveTo>
                <a:lnTo>
                  <a:pt x="16256" y="0"/>
                </a:lnTo>
                <a:lnTo>
                  <a:pt x="35204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225995" y="3046271"/>
            <a:ext cx="24765" cy="16510"/>
          </a:xfrm>
          <a:custGeom>
            <a:avLst/>
            <a:gdLst/>
            <a:ahLst/>
            <a:cxnLst/>
            <a:rect l="l" t="t" r="r" b="b"/>
            <a:pathLst>
              <a:path w="24765" h="16510">
                <a:moveTo>
                  <a:pt x="0" y="0"/>
                </a:moveTo>
                <a:lnTo>
                  <a:pt x="18961" y="0"/>
                </a:lnTo>
                <a:lnTo>
                  <a:pt x="20078" y="723"/>
                </a:lnTo>
                <a:lnTo>
                  <a:pt x="22224" y="6743"/>
                </a:lnTo>
                <a:lnTo>
                  <a:pt x="24409" y="1628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236028" y="3195128"/>
            <a:ext cx="17145" cy="15240"/>
          </a:xfrm>
          <a:custGeom>
            <a:avLst/>
            <a:gdLst/>
            <a:ahLst/>
            <a:cxnLst/>
            <a:rect l="l" t="t" r="r" b="b"/>
            <a:pathLst>
              <a:path w="17145" h="15239">
                <a:moveTo>
                  <a:pt x="8407" y="0"/>
                </a:moveTo>
                <a:lnTo>
                  <a:pt x="6019" y="5308"/>
                </a:lnTo>
                <a:lnTo>
                  <a:pt x="3238" y="10363"/>
                </a:lnTo>
                <a:lnTo>
                  <a:pt x="0" y="15074"/>
                </a:lnTo>
                <a:lnTo>
                  <a:pt x="6845" y="11493"/>
                </a:lnTo>
                <a:lnTo>
                  <a:pt x="16865" y="447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329944" y="3046271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19">
                <a:moveTo>
                  <a:pt x="1524" y="19862"/>
                </a:moveTo>
                <a:lnTo>
                  <a:pt x="1485" y="13449"/>
                </a:lnTo>
                <a:lnTo>
                  <a:pt x="1003" y="6832"/>
                </a:lnTo>
                <a:lnTo>
                  <a:pt x="0" y="0"/>
                </a:lnTo>
                <a:lnTo>
                  <a:pt x="2092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380033" y="3039705"/>
            <a:ext cx="39370" cy="6985"/>
          </a:xfrm>
          <a:custGeom>
            <a:avLst/>
            <a:gdLst/>
            <a:ahLst/>
            <a:cxnLst/>
            <a:rect l="l" t="t" r="r" b="b"/>
            <a:pathLst>
              <a:path w="39370" h="6985">
                <a:moveTo>
                  <a:pt x="0" y="6565"/>
                </a:moveTo>
                <a:lnTo>
                  <a:pt x="20942" y="6565"/>
                </a:lnTo>
                <a:lnTo>
                  <a:pt x="29248" y="6565"/>
                </a:lnTo>
                <a:lnTo>
                  <a:pt x="39357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454506" y="2918611"/>
            <a:ext cx="1270" cy="38735"/>
          </a:xfrm>
          <a:custGeom>
            <a:avLst/>
            <a:gdLst/>
            <a:ahLst/>
            <a:cxnLst/>
            <a:rect l="l" t="t" r="r" b="b"/>
            <a:pathLst>
              <a:path w="1270" h="38735">
                <a:moveTo>
                  <a:pt x="0" y="38112"/>
                </a:moveTo>
                <a:lnTo>
                  <a:pt x="419" y="31953"/>
                </a:lnTo>
                <a:lnTo>
                  <a:pt x="647" y="25374"/>
                </a:lnTo>
                <a:lnTo>
                  <a:pt x="647" y="18351"/>
                </a:lnTo>
                <a:lnTo>
                  <a:pt x="647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6342412" y="2579691"/>
            <a:ext cx="985519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Helvetica Neue"/>
                <a:cs typeface="Helvetica Neue"/>
              </a:rPr>
              <a:t>Where </a:t>
            </a:r>
            <a:r>
              <a:rPr dirty="0" sz="1000" i="1">
                <a:solidFill>
                  <a:srgbClr val="4C4D4F"/>
                </a:solidFill>
                <a:latin typeface="Helvetica Neue"/>
                <a:cs typeface="Helvetica Neue"/>
              </a:rPr>
              <a:t>will your  story take</a:t>
            </a:r>
            <a:r>
              <a:rPr dirty="0" sz="1000" spc="-100" i="1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i="1">
                <a:solidFill>
                  <a:srgbClr val="4C4D4F"/>
                </a:solidFill>
                <a:latin typeface="Helvetica Neue"/>
                <a:cs typeface="Helvetica Neue"/>
              </a:rPr>
              <a:t>place?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8082533" y="2523995"/>
            <a:ext cx="1052830" cy="672465"/>
          </a:xfrm>
          <a:custGeom>
            <a:avLst/>
            <a:gdLst/>
            <a:ahLst/>
            <a:cxnLst/>
            <a:rect l="l" t="t" r="r" b="b"/>
            <a:pathLst>
              <a:path w="1052829" h="672464">
                <a:moveTo>
                  <a:pt x="942784" y="511517"/>
                </a:moveTo>
                <a:lnTo>
                  <a:pt x="868260" y="511517"/>
                </a:lnTo>
                <a:lnTo>
                  <a:pt x="873587" y="530187"/>
                </a:lnTo>
                <a:lnTo>
                  <a:pt x="878593" y="572376"/>
                </a:lnTo>
                <a:lnTo>
                  <a:pt x="876477" y="624271"/>
                </a:lnTo>
                <a:lnTo>
                  <a:pt x="860437" y="672058"/>
                </a:lnTo>
                <a:lnTo>
                  <a:pt x="915745" y="638024"/>
                </a:lnTo>
                <a:lnTo>
                  <a:pt x="942759" y="609957"/>
                </a:lnTo>
                <a:lnTo>
                  <a:pt x="949198" y="572805"/>
                </a:lnTo>
                <a:lnTo>
                  <a:pt x="942784" y="511517"/>
                </a:lnTo>
                <a:close/>
              </a:path>
              <a:path w="1052829" h="672464">
                <a:moveTo>
                  <a:pt x="1005065" y="0"/>
                </a:moveTo>
                <a:lnTo>
                  <a:pt x="47510" y="0"/>
                </a:lnTo>
                <a:lnTo>
                  <a:pt x="20043" y="1672"/>
                </a:lnTo>
                <a:lnTo>
                  <a:pt x="5938" y="13382"/>
                </a:lnTo>
                <a:lnTo>
                  <a:pt x="742" y="45166"/>
                </a:lnTo>
                <a:lnTo>
                  <a:pt x="0" y="107060"/>
                </a:lnTo>
                <a:lnTo>
                  <a:pt x="0" y="404456"/>
                </a:lnTo>
                <a:lnTo>
                  <a:pt x="742" y="466351"/>
                </a:lnTo>
                <a:lnTo>
                  <a:pt x="5938" y="498135"/>
                </a:lnTo>
                <a:lnTo>
                  <a:pt x="20043" y="509845"/>
                </a:lnTo>
                <a:lnTo>
                  <a:pt x="47510" y="511517"/>
                </a:lnTo>
                <a:lnTo>
                  <a:pt x="1005065" y="511517"/>
                </a:lnTo>
                <a:lnTo>
                  <a:pt x="1032532" y="509845"/>
                </a:lnTo>
                <a:lnTo>
                  <a:pt x="1046637" y="498135"/>
                </a:lnTo>
                <a:lnTo>
                  <a:pt x="1051833" y="466351"/>
                </a:lnTo>
                <a:lnTo>
                  <a:pt x="1052576" y="404456"/>
                </a:lnTo>
                <a:lnTo>
                  <a:pt x="1052576" y="107060"/>
                </a:lnTo>
                <a:lnTo>
                  <a:pt x="1051833" y="45166"/>
                </a:lnTo>
                <a:lnTo>
                  <a:pt x="1046637" y="13382"/>
                </a:lnTo>
                <a:lnTo>
                  <a:pt x="1032532" y="1672"/>
                </a:lnTo>
                <a:lnTo>
                  <a:pt x="10050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9135109" y="2660792"/>
            <a:ext cx="0" cy="226695"/>
          </a:xfrm>
          <a:custGeom>
            <a:avLst/>
            <a:gdLst/>
            <a:ahLst/>
            <a:cxnLst/>
            <a:rect l="l" t="t" r="r" b="b"/>
            <a:pathLst>
              <a:path w="0" h="226694">
                <a:moveTo>
                  <a:pt x="0" y="226225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9114035" y="2539240"/>
            <a:ext cx="17145" cy="47625"/>
          </a:xfrm>
          <a:custGeom>
            <a:avLst/>
            <a:gdLst/>
            <a:ahLst/>
            <a:cxnLst/>
            <a:rect l="l" t="t" r="r" b="b"/>
            <a:pathLst>
              <a:path w="17145" h="47625">
                <a:moveTo>
                  <a:pt x="16967" y="47536"/>
                </a:moveTo>
                <a:lnTo>
                  <a:pt x="14307" y="34713"/>
                </a:lnTo>
                <a:lnTo>
                  <a:pt x="10688" y="22077"/>
                </a:lnTo>
                <a:lnTo>
                  <a:pt x="5967" y="10286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161960" y="2523998"/>
            <a:ext cx="881380" cy="0"/>
          </a:xfrm>
          <a:custGeom>
            <a:avLst/>
            <a:gdLst/>
            <a:ahLst/>
            <a:cxnLst/>
            <a:rect l="l" t="t" r="r" b="b"/>
            <a:pathLst>
              <a:path w="881379" h="0">
                <a:moveTo>
                  <a:pt x="8809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084132" y="2550878"/>
            <a:ext cx="13335" cy="48895"/>
          </a:xfrm>
          <a:custGeom>
            <a:avLst/>
            <a:gdLst/>
            <a:ahLst/>
            <a:cxnLst/>
            <a:rect l="l" t="t" r="r" b="b"/>
            <a:pathLst>
              <a:path w="13334" h="48894">
                <a:moveTo>
                  <a:pt x="13042" y="0"/>
                </a:moveTo>
                <a:lnTo>
                  <a:pt x="8920" y="9166"/>
                </a:lnTo>
                <a:lnTo>
                  <a:pt x="5268" y="20207"/>
                </a:lnTo>
                <a:lnTo>
                  <a:pt x="2243" y="33298"/>
                </a:lnTo>
                <a:lnTo>
                  <a:pt x="0" y="4861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082533" y="2672494"/>
            <a:ext cx="0" cy="226695"/>
          </a:xfrm>
          <a:custGeom>
            <a:avLst/>
            <a:gdLst/>
            <a:ahLst/>
            <a:cxnLst/>
            <a:rect l="l" t="t" r="r" b="b"/>
            <a:pathLst>
              <a:path w="0" h="226694">
                <a:moveTo>
                  <a:pt x="0" y="0"/>
                </a:moveTo>
                <a:lnTo>
                  <a:pt x="0" y="22622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086641" y="2972734"/>
            <a:ext cx="17145" cy="47625"/>
          </a:xfrm>
          <a:custGeom>
            <a:avLst/>
            <a:gdLst/>
            <a:ahLst/>
            <a:cxnLst/>
            <a:rect l="l" t="t" r="r" b="b"/>
            <a:pathLst>
              <a:path w="17145" h="47625">
                <a:moveTo>
                  <a:pt x="0" y="0"/>
                </a:moveTo>
                <a:lnTo>
                  <a:pt x="2660" y="12823"/>
                </a:lnTo>
                <a:lnTo>
                  <a:pt x="6278" y="25460"/>
                </a:lnTo>
                <a:lnTo>
                  <a:pt x="10999" y="37254"/>
                </a:lnTo>
                <a:lnTo>
                  <a:pt x="16967" y="47548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221151" y="3035513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5" h="0">
                <a:moveTo>
                  <a:pt x="0" y="0"/>
                </a:moveTo>
                <a:lnTo>
                  <a:pt x="697357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953965" y="3072462"/>
            <a:ext cx="7620" cy="99060"/>
          </a:xfrm>
          <a:custGeom>
            <a:avLst/>
            <a:gdLst/>
            <a:ahLst/>
            <a:cxnLst/>
            <a:rect l="l" t="t" r="r" b="b"/>
            <a:pathLst>
              <a:path w="7620" h="99060">
                <a:moveTo>
                  <a:pt x="5029" y="0"/>
                </a:moveTo>
                <a:lnTo>
                  <a:pt x="7090" y="22620"/>
                </a:lnTo>
                <a:lnTo>
                  <a:pt x="7477" y="47669"/>
                </a:lnTo>
                <a:lnTo>
                  <a:pt x="5382" y="73509"/>
                </a:lnTo>
                <a:lnTo>
                  <a:pt x="0" y="9850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8977447" y="3067225"/>
            <a:ext cx="48895" cy="100965"/>
          </a:xfrm>
          <a:custGeom>
            <a:avLst/>
            <a:gdLst/>
            <a:ahLst/>
            <a:cxnLst/>
            <a:rect l="l" t="t" r="r" b="b"/>
            <a:pathLst>
              <a:path w="48895" h="100964">
                <a:moveTo>
                  <a:pt x="0" y="100863"/>
                </a:moveTo>
                <a:lnTo>
                  <a:pt x="16106" y="82360"/>
                </a:lnTo>
                <a:lnTo>
                  <a:pt x="31041" y="59328"/>
                </a:lnTo>
                <a:lnTo>
                  <a:pt x="42648" y="31847"/>
                </a:lnTo>
                <a:lnTo>
                  <a:pt x="48768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9120466" y="2960018"/>
            <a:ext cx="13335" cy="48895"/>
          </a:xfrm>
          <a:custGeom>
            <a:avLst/>
            <a:gdLst/>
            <a:ahLst/>
            <a:cxnLst/>
            <a:rect l="l" t="t" r="r" b="b"/>
            <a:pathLst>
              <a:path w="13334" h="48894">
                <a:moveTo>
                  <a:pt x="0" y="48615"/>
                </a:moveTo>
                <a:lnTo>
                  <a:pt x="4122" y="39449"/>
                </a:lnTo>
                <a:lnTo>
                  <a:pt x="7773" y="28408"/>
                </a:lnTo>
                <a:lnTo>
                  <a:pt x="10799" y="15316"/>
                </a:lnTo>
                <a:lnTo>
                  <a:pt x="13042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9134182" y="2612007"/>
            <a:ext cx="1270" cy="37465"/>
          </a:xfrm>
          <a:custGeom>
            <a:avLst/>
            <a:gdLst/>
            <a:ahLst/>
            <a:cxnLst/>
            <a:rect l="l" t="t" r="r" b="b"/>
            <a:pathLst>
              <a:path w="1270" h="37464">
                <a:moveTo>
                  <a:pt x="927" y="37096"/>
                </a:moveTo>
                <a:lnTo>
                  <a:pt x="927" y="19049"/>
                </a:lnTo>
                <a:lnTo>
                  <a:pt x="927" y="11315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9068460" y="2523996"/>
            <a:ext cx="37465" cy="6350"/>
          </a:xfrm>
          <a:custGeom>
            <a:avLst/>
            <a:gdLst/>
            <a:ahLst/>
            <a:cxnLst/>
            <a:rect l="l" t="t" r="r" b="b"/>
            <a:pathLst>
              <a:path w="37465" h="6350">
                <a:moveTo>
                  <a:pt x="36868" y="6032"/>
                </a:moveTo>
                <a:lnTo>
                  <a:pt x="31851" y="2222"/>
                </a:lnTo>
                <a:lnTo>
                  <a:pt x="25984" y="0"/>
                </a:lnTo>
                <a:lnTo>
                  <a:pt x="19138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112797" y="2523996"/>
            <a:ext cx="36830" cy="7620"/>
          </a:xfrm>
          <a:custGeom>
            <a:avLst/>
            <a:gdLst/>
            <a:ahLst/>
            <a:cxnLst/>
            <a:rect l="l" t="t" r="r" b="b"/>
            <a:pathLst>
              <a:path w="36829" h="7619">
                <a:moveTo>
                  <a:pt x="36385" y="0"/>
                </a:moveTo>
                <a:lnTo>
                  <a:pt x="17246" y="0"/>
                </a:lnTo>
                <a:lnTo>
                  <a:pt x="9347" y="0"/>
                </a:lnTo>
                <a:lnTo>
                  <a:pt x="0" y="7251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082533" y="2612083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546" y="0"/>
                </a:moveTo>
                <a:lnTo>
                  <a:pt x="190" y="5918"/>
                </a:lnTo>
                <a:lnTo>
                  <a:pt x="0" y="12230"/>
                </a:lnTo>
                <a:lnTo>
                  <a:pt x="0" y="18973"/>
                </a:lnTo>
                <a:lnTo>
                  <a:pt x="0" y="3702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8082533" y="2910406"/>
            <a:ext cx="1270" cy="37465"/>
          </a:xfrm>
          <a:custGeom>
            <a:avLst/>
            <a:gdLst/>
            <a:ahLst/>
            <a:cxnLst/>
            <a:rect l="l" t="t" r="r" b="b"/>
            <a:pathLst>
              <a:path w="1270" h="37464">
                <a:moveTo>
                  <a:pt x="0" y="0"/>
                </a:moveTo>
                <a:lnTo>
                  <a:pt x="0" y="18046"/>
                </a:lnTo>
                <a:lnTo>
                  <a:pt x="0" y="25781"/>
                </a:lnTo>
                <a:lnTo>
                  <a:pt x="927" y="37096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112315" y="3029482"/>
            <a:ext cx="32384" cy="6350"/>
          </a:xfrm>
          <a:custGeom>
            <a:avLst/>
            <a:gdLst/>
            <a:ahLst/>
            <a:cxnLst/>
            <a:rect l="l" t="t" r="r" b="b"/>
            <a:pathLst>
              <a:path w="32384" h="6350">
                <a:moveTo>
                  <a:pt x="0" y="0"/>
                </a:moveTo>
                <a:lnTo>
                  <a:pt x="5016" y="3809"/>
                </a:lnTo>
                <a:lnTo>
                  <a:pt x="10883" y="6032"/>
                </a:lnTo>
                <a:lnTo>
                  <a:pt x="17729" y="6032"/>
                </a:lnTo>
                <a:lnTo>
                  <a:pt x="32372" y="6032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161261" y="3035514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 h="0">
                <a:moveTo>
                  <a:pt x="0" y="0"/>
                </a:moveTo>
                <a:lnTo>
                  <a:pt x="14630" y="0"/>
                </a:lnTo>
                <a:lnTo>
                  <a:pt x="33947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931478" y="3035514"/>
            <a:ext cx="24130" cy="16510"/>
          </a:xfrm>
          <a:custGeom>
            <a:avLst/>
            <a:gdLst/>
            <a:ahLst/>
            <a:cxnLst/>
            <a:rect l="l" t="t" r="r" b="b"/>
            <a:pathLst>
              <a:path w="24129" h="16510">
                <a:moveTo>
                  <a:pt x="0" y="0"/>
                </a:moveTo>
                <a:lnTo>
                  <a:pt x="19316" y="0"/>
                </a:lnTo>
                <a:lnTo>
                  <a:pt x="20307" y="711"/>
                </a:lnTo>
                <a:lnTo>
                  <a:pt x="22199" y="6667"/>
                </a:lnTo>
                <a:lnTo>
                  <a:pt x="24129" y="16103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942971" y="3180929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518" y="0"/>
                </a:moveTo>
                <a:lnTo>
                  <a:pt x="5384" y="5334"/>
                </a:lnTo>
                <a:lnTo>
                  <a:pt x="2895" y="10414"/>
                </a:lnTo>
                <a:lnTo>
                  <a:pt x="0" y="15125"/>
                </a:lnTo>
                <a:lnTo>
                  <a:pt x="6350" y="11417"/>
                </a:lnTo>
                <a:lnTo>
                  <a:pt x="15557" y="4127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9025318" y="303551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333" y="18999"/>
                </a:moveTo>
                <a:lnTo>
                  <a:pt x="1282" y="12865"/>
                </a:lnTo>
                <a:lnTo>
                  <a:pt x="863" y="6527"/>
                </a:lnTo>
                <a:lnTo>
                  <a:pt x="0" y="0"/>
                </a:lnTo>
                <a:lnTo>
                  <a:pt x="18745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9068854" y="3028263"/>
            <a:ext cx="36195" cy="7620"/>
          </a:xfrm>
          <a:custGeom>
            <a:avLst/>
            <a:gdLst/>
            <a:ahLst/>
            <a:cxnLst/>
            <a:rect l="l" t="t" r="r" b="b"/>
            <a:pathLst>
              <a:path w="36195" h="7619">
                <a:moveTo>
                  <a:pt x="0" y="7251"/>
                </a:moveTo>
                <a:lnTo>
                  <a:pt x="18745" y="7251"/>
                </a:lnTo>
                <a:lnTo>
                  <a:pt x="26644" y="7251"/>
                </a:lnTo>
                <a:lnTo>
                  <a:pt x="35991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134564" y="2910406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0" y="37020"/>
                </a:moveTo>
                <a:lnTo>
                  <a:pt x="355" y="31102"/>
                </a:lnTo>
                <a:lnTo>
                  <a:pt x="546" y="24790"/>
                </a:lnTo>
                <a:lnTo>
                  <a:pt x="546" y="18046"/>
                </a:lnTo>
                <a:lnTo>
                  <a:pt x="546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8238150" y="2576125"/>
            <a:ext cx="76708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i="1">
                <a:solidFill>
                  <a:srgbClr val="4C4D4F"/>
                </a:solidFill>
                <a:latin typeface="Helvetica Neue"/>
                <a:cs typeface="Helvetica Neue"/>
              </a:rPr>
              <a:t>What will  happen</a:t>
            </a:r>
            <a:r>
              <a:rPr dirty="0" sz="1000" spc="-100" i="1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i="1">
                <a:solidFill>
                  <a:srgbClr val="4C4D4F"/>
                </a:solidFill>
                <a:latin typeface="Helvetica Neue"/>
                <a:cs typeface="Helvetica Neue"/>
              </a:rPr>
              <a:t>first?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006591" y="5226304"/>
            <a:ext cx="164655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Some participants may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want  to follow the online tutorial:  </a:t>
            </a:r>
            <a:r>
              <a:rPr dirty="0" sz="1000" spc="-5" u="sng">
                <a:solidFill>
                  <a:srgbClr val="4C4D4F"/>
                </a:solidFill>
                <a:latin typeface="Helvetica Neue"/>
                <a:cs typeface="Helvetica Neue"/>
                <a:hlinkClick r:id="rId9"/>
              </a:rPr>
              <a:t>scratch.mit.edu/</a:t>
            </a:r>
            <a:r>
              <a:rPr dirty="0" sz="1000" spc="-5" u="sng">
                <a:solidFill>
                  <a:srgbClr val="4C4D4F"/>
                </a:solidFill>
                <a:latin typeface="Helvetica Neue"/>
                <a:cs typeface="Helvetica Neue"/>
              </a:rPr>
              <a:t>story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47329" y="5226304"/>
            <a:ext cx="159448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Others may want to</a:t>
            </a:r>
            <a:r>
              <a:rPr dirty="0" sz="1000" spc="-8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explore 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using the activity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cards:  </a:t>
            </a:r>
            <a:r>
              <a:rPr dirty="0" sz="1000" spc="-5" u="sng">
                <a:solidFill>
                  <a:srgbClr val="4C4D4F"/>
                </a:solidFill>
                <a:latin typeface="Helvetica Neue"/>
                <a:cs typeface="Helvetica Neue"/>
                <a:hlinkClick r:id="rId10"/>
              </a:rPr>
              <a:t>scratch.mit.edu/</a:t>
            </a:r>
            <a:r>
              <a:rPr dirty="0" sz="1000" spc="-5" u="sng">
                <a:solidFill>
                  <a:srgbClr val="4C4D4F"/>
                </a:solidFill>
                <a:latin typeface="Helvetica Neue"/>
                <a:cs typeface="Helvetica Neue"/>
              </a:rPr>
              <a:t>story/cards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6324847" y="3930650"/>
            <a:ext cx="910844" cy="1282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324847" y="3930650"/>
            <a:ext cx="911225" cy="1282700"/>
          </a:xfrm>
          <a:custGeom>
            <a:avLst/>
            <a:gdLst/>
            <a:ahLst/>
            <a:cxnLst/>
            <a:rect l="l" t="t" r="r" b="b"/>
            <a:pathLst>
              <a:path w="911225" h="1282700">
                <a:moveTo>
                  <a:pt x="57632" y="0"/>
                </a:moveTo>
                <a:lnTo>
                  <a:pt x="24313" y="900"/>
                </a:lnTo>
                <a:lnTo>
                  <a:pt x="7204" y="7204"/>
                </a:lnTo>
                <a:lnTo>
                  <a:pt x="900" y="24313"/>
                </a:lnTo>
                <a:lnTo>
                  <a:pt x="0" y="57632"/>
                </a:lnTo>
                <a:lnTo>
                  <a:pt x="0" y="1225080"/>
                </a:lnTo>
                <a:lnTo>
                  <a:pt x="900" y="1258391"/>
                </a:lnTo>
                <a:lnTo>
                  <a:pt x="7204" y="1275497"/>
                </a:lnTo>
                <a:lnTo>
                  <a:pt x="24313" y="1281799"/>
                </a:lnTo>
                <a:lnTo>
                  <a:pt x="57632" y="1282700"/>
                </a:lnTo>
                <a:lnTo>
                  <a:pt x="853224" y="1282700"/>
                </a:lnTo>
                <a:lnTo>
                  <a:pt x="886535" y="1281799"/>
                </a:lnTo>
                <a:lnTo>
                  <a:pt x="903641" y="1275497"/>
                </a:lnTo>
                <a:lnTo>
                  <a:pt x="909943" y="1258391"/>
                </a:lnTo>
                <a:lnTo>
                  <a:pt x="910844" y="1225080"/>
                </a:lnTo>
                <a:lnTo>
                  <a:pt x="910844" y="57632"/>
                </a:lnTo>
                <a:lnTo>
                  <a:pt x="909943" y="24313"/>
                </a:lnTo>
                <a:lnTo>
                  <a:pt x="903641" y="7204"/>
                </a:lnTo>
                <a:lnTo>
                  <a:pt x="886535" y="900"/>
                </a:lnTo>
                <a:lnTo>
                  <a:pt x="853224" y="0"/>
                </a:lnTo>
                <a:lnTo>
                  <a:pt x="57632" y="0"/>
                </a:lnTo>
                <a:close/>
              </a:path>
            </a:pathLst>
          </a:custGeom>
          <a:ln w="12700">
            <a:solidFill>
              <a:srgbClr val="EA69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979918" y="4042917"/>
            <a:ext cx="1541779" cy="11069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979918" y="4042917"/>
            <a:ext cx="1541780" cy="1107440"/>
          </a:xfrm>
          <a:custGeom>
            <a:avLst/>
            <a:gdLst/>
            <a:ahLst/>
            <a:cxnLst/>
            <a:rect l="l" t="t" r="r" b="b"/>
            <a:pathLst>
              <a:path w="1541779" h="1107439">
                <a:moveTo>
                  <a:pt x="41909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65022"/>
                </a:lnTo>
                <a:lnTo>
                  <a:pt x="654" y="1089251"/>
                </a:lnTo>
                <a:lnTo>
                  <a:pt x="5238" y="1101693"/>
                </a:lnTo>
                <a:lnTo>
                  <a:pt x="17680" y="1106277"/>
                </a:lnTo>
                <a:lnTo>
                  <a:pt x="41909" y="1106932"/>
                </a:lnTo>
                <a:lnTo>
                  <a:pt x="1499869" y="1106932"/>
                </a:lnTo>
                <a:lnTo>
                  <a:pt x="1524099" y="1106277"/>
                </a:lnTo>
                <a:lnTo>
                  <a:pt x="1536541" y="1101693"/>
                </a:lnTo>
                <a:lnTo>
                  <a:pt x="1541125" y="1089251"/>
                </a:lnTo>
                <a:lnTo>
                  <a:pt x="1541779" y="1065022"/>
                </a:lnTo>
                <a:lnTo>
                  <a:pt x="1541779" y="41910"/>
                </a:lnTo>
                <a:lnTo>
                  <a:pt x="1541125" y="17680"/>
                </a:lnTo>
                <a:lnTo>
                  <a:pt x="1536541" y="5238"/>
                </a:lnTo>
                <a:lnTo>
                  <a:pt x="1524099" y="654"/>
                </a:lnTo>
                <a:lnTo>
                  <a:pt x="1499869" y="0"/>
                </a:lnTo>
                <a:lnTo>
                  <a:pt x="41909" y="0"/>
                </a:lnTo>
                <a:close/>
              </a:path>
            </a:pathLst>
          </a:custGeom>
          <a:ln w="12700">
            <a:solidFill>
              <a:srgbClr val="EA69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 txBox="1"/>
          <p:nvPr/>
        </p:nvSpPr>
        <p:spPr>
          <a:xfrm>
            <a:off x="675929" y="1291917"/>
            <a:ext cx="386778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Demonstrate the first few steps of the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tutorial  so participants can see how to get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started.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5868415" y="2040507"/>
            <a:ext cx="23260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Helvetica Neue"/>
                <a:cs typeface="Helvetica Neue"/>
              </a:rPr>
              <a:t>Start with</a:t>
            </a:r>
            <a:r>
              <a:rPr dirty="0" sz="1000" spc="-85" b="1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000" spc="-5" b="1">
                <a:solidFill>
                  <a:srgbClr val="EA6955"/>
                </a:solidFill>
                <a:latin typeface="Helvetica Neue"/>
                <a:cs typeface="Helvetica Neue"/>
              </a:rPr>
              <a:t>Prompts</a:t>
            </a:r>
            <a:endParaRPr sz="1000">
              <a:latin typeface="Helvetica Neue"/>
              <a:cs typeface="Helvetica Neue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Ask participants questions to get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started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862828" y="6556050"/>
            <a:ext cx="1260475" cy="3556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92075" indent="-7937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Char char="•"/>
              <a:tabLst>
                <a:tab pos="9271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Choose a</a:t>
            </a:r>
            <a:r>
              <a:rPr dirty="0" sz="1000" spc="-7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backdrop.</a:t>
            </a:r>
            <a:endParaRPr sz="1000">
              <a:latin typeface="Helvetica Neue"/>
              <a:cs typeface="Helvetica Neue"/>
            </a:endParaRPr>
          </a:p>
          <a:p>
            <a:pPr marL="92075" indent="-7937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9271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Choose a</a:t>
            </a:r>
            <a:r>
              <a:rPr dirty="0" sz="10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10">
                <a:solidFill>
                  <a:srgbClr val="4C4D4F"/>
                </a:solidFill>
                <a:latin typeface="Helvetica Neue"/>
                <a:cs typeface="Helvetica Neue"/>
              </a:rPr>
              <a:t>character.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448804" y="6556050"/>
            <a:ext cx="1987550" cy="3556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92075" indent="-7937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Char char="•"/>
              <a:tabLst>
                <a:tab pos="9271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Make a character say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something</a:t>
            </a:r>
            <a:endParaRPr sz="1000">
              <a:latin typeface="Helvetica Neue"/>
              <a:cs typeface="Helvetica Neue"/>
            </a:endParaRPr>
          </a:p>
          <a:p>
            <a:pPr marL="92075" indent="-7937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9271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Make a character hide and</a:t>
            </a:r>
            <a:r>
              <a:rPr dirty="0" sz="1000" spc="-8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15">
                <a:solidFill>
                  <a:srgbClr val="4C4D4F"/>
                </a:solidFill>
                <a:latin typeface="Helvetica Neue"/>
                <a:cs typeface="Helvetica Neue"/>
              </a:rPr>
              <a:t>show.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685800" y="4559300"/>
            <a:ext cx="4111625" cy="1206500"/>
          </a:xfrm>
          <a:custGeom>
            <a:avLst/>
            <a:gdLst/>
            <a:ahLst/>
            <a:cxnLst/>
            <a:rect l="l" t="t" r="r" b="b"/>
            <a:pathLst>
              <a:path w="4111625" h="12065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06500"/>
                </a:lnTo>
                <a:lnTo>
                  <a:pt x="3997109" y="1206500"/>
                </a:lnTo>
                <a:lnTo>
                  <a:pt x="4063188" y="1204714"/>
                </a:lnTo>
                <a:lnTo>
                  <a:pt x="4097121" y="1192212"/>
                </a:lnTo>
                <a:lnTo>
                  <a:pt x="4109623" y="1158279"/>
                </a:lnTo>
                <a:lnTo>
                  <a:pt x="4111409" y="10922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723290" y="45967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838949" y="4644182"/>
            <a:ext cx="9994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Start your</a:t>
            </a:r>
            <a:r>
              <a:rPr dirty="0" sz="1000" spc="-100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story: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685800" y="5824728"/>
            <a:ext cx="4111625" cy="1391285"/>
          </a:xfrm>
          <a:custGeom>
            <a:avLst/>
            <a:gdLst/>
            <a:ahLst/>
            <a:cxnLst/>
            <a:rect l="l" t="t" r="r" b="b"/>
            <a:pathLst>
              <a:path w="4111625" h="1391284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390904"/>
                </a:lnTo>
                <a:lnTo>
                  <a:pt x="3997109" y="1390904"/>
                </a:lnTo>
                <a:lnTo>
                  <a:pt x="4063188" y="1389118"/>
                </a:lnTo>
                <a:lnTo>
                  <a:pt x="4097121" y="1376616"/>
                </a:lnTo>
                <a:lnTo>
                  <a:pt x="4109623" y="1342683"/>
                </a:lnTo>
                <a:lnTo>
                  <a:pt x="4111409" y="1276604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23290" y="58667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838949" y="5914182"/>
            <a:ext cx="27419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Choose a new character and make it</a:t>
            </a:r>
            <a:r>
              <a:rPr dirty="0" sz="1000" spc="-100" b="1">
                <a:solidFill>
                  <a:srgbClr val="00AEEF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00AEEF"/>
                </a:solidFill>
                <a:latin typeface="Helvetica Neue"/>
                <a:cs typeface="Helvetica Neue"/>
              </a:rPr>
              <a:t>appear: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876338" y="3879850"/>
            <a:ext cx="1497660" cy="24961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76334" y="3879850"/>
            <a:ext cx="1497965" cy="250190"/>
          </a:xfrm>
          <a:custGeom>
            <a:avLst/>
            <a:gdLst/>
            <a:ahLst/>
            <a:cxnLst/>
            <a:rect l="l" t="t" r="r" b="b"/>
            <a:pathLst>
              <a:path w="1497964" h="250189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192455"/>
                </a:lnTo>
                <a:lnTo>
                  <a:pt x="892" y="225495"/>
                </a:lnTo>
                <a:lnTo>
                  <a:pt x="7143" y="242462"/>
                </a:lnTo>
                <a:lnTo>
                  <a:pt x="24110" y="248712"/>
                </a:lnTo>
                <a:lnTo>
                  <a:pt x="57150" y="249605"/>
                </a:lnTo>
                <a:lnTo>
                  <a:pt x="1440510" y="249605"/>
                </a:lnTo>
                <a:lnTo>
                  <a:pt x="1473550" y="248712"/>
                </a:lnTo>
                <a:lnTo>
                  <a:pt x="1490516" y="242462"/>
                </a:lnTo>
                <a:lnTo>
                  <a:pt x="1496767" y="225495"/>
                </a:lnTo>
                <a:lnTo>
                  <a:pt x="1497660" y="192455"/>
                </a:lnTo>
                <a:lnTo>
                  <a:pt x="1497660" y="57150"/>
                </a:lnTo>
                <a:lnTo>
                  <a:pt x="1496767" y="24110"/>
                </a:lnTo>
                <a:lnTo>
                  <a:pt x="1490516" y="7143"/>
                </a:lnTo>
                <a:lnTo>
                  <a:pt x="1473550" y="892"/>
                </a:lnTo>
                <a:lnTo>
                  <a:pt x="1440510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584819" y="4055455"/>
            <a:ext cx="200024" cy="2000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666403" y="3730269"/>
            <a:ext cx="1917077" cy="6945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666403" y="3730275"/>
            <a:ext cx="1917700" cy="694690"/>
          </a:xfrm>
          <a:custGeom>
            <a:avLst/>
            <a:gdLst/>
            <a:ahLst/>
            <a:cxnLst/>
            <a:rect l="l" t="t" r="r" b="b"/>
            <a:pathLst>
              <a:path w="1917700" h="694689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637374"/>
                </a:lnTo>
                <a:lnTo>
                  <a:pt x="892" y="670414"/>
                </a:lnTo>
                <a:lnTo>
                  <a:pt x="7143" y="687381"/>
                </a:lnTo>
                <a:lnTo>
                  <a:pt x="24110" y="693631"/>
                </a:lnTo>
                <a:lnTo>
                  <a:pt x="57150" y="694524"/>
                </a:lnTo>
                <a:lnTo>
                  <a:pt x="1859927" y="694524"/>
                </a:lnTo>
                <a:lnTo>
                  <a:pt x="1892967" y="693631"/>
                </a:lnTo>
                <a:lnTo>
                  <a:pt x="1909933" y="687381"/>
                </a:lnTo>
                <a:lnTo>
                  <a:pt x="1916184" y="670414"/>
                </a:lnTo>
                <a:lnTo>
                  <a:pt x="1917077" y="637374"/>
                </a:lnTo>
                <a:lnTo>
                  <a:pt x="1917077" y="57150"/>
                </a:lnTo>
                <a:lnTo>
                  <a:pt x="1916184" y="24110"/>
                </a:lnTo>
                <a:lnTo>
                  <a:pt x="1909933" y="7143"/>
                </a:lnTo>
                <a:lnTo>
                  <a:pt x="1892967" y="892"/>
                </a:lnTo>
                <a:lnTo>
                  <a:pt x="1859927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637448" y="4849367"/>
            <a:ext cx="1828449" cy="9164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835728" y="6508750"/>
            <a:ext cx="1497666" cy="24961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835728" y="6508750"/>
            <a:ext cx="1497965" cy="250190"/>
          </a:xfrm>
          <a:custGeom>
            <a:avLst/>
            <a:gdLst/>
            <a:ahLst/>
            <a:cxnLst/>
            <a:rect l="l" t="t" r="r" b="b"/>
            <a:pathLst>
              <a:path w="1497964" h="250190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192455"/>
                </a:lnTo>
                <a:lnTo>
                  <a:pt x="892" y="225495"/>
                </a:lnTo>
                <a:lnTo>
                  <a:pt x="7143" y="242462"/>
                </a:lnTo>
                <a:lnTo>
                  <a:pt x="24110" y="248712"/>
                </a:lnTo>
                <a:lnTo>
                  <a:pt x="57150" y="249605"/>
                </a:lnTo>
                <a:lnTo>
                  <a:pt x="1440510" y="249605"/>
                </a:lnTo>
                <a:lnTo>
                  <a:pt x="1473550" y="248712"/>
                </a:lnTo>
                <a:lnTo>
                  <a:pt x="1490516" y="242462"/>
                </a:lnTo>
                <a:lnTo>
                  <a:pt x="1496767" y="225495"/>
                </a:lnTo>
                <a:lnTo>
                  <a:pt x="1497660" y="192455"/>
                </a:lnTo>
                <a:lnTo>
                  <a:pt x="1497660" y="57150"/>
                </a:lnTo>
                <a:lnTo>
                  <a:pt x="1496767" y="24110"/>
                </a:lnTo>
                <a:lnTo>
                  <a:pt x="1490516" y="7143"/>
                </a:lnTo>
                <a:lnTo>
                  <a:pt x="1473550" y="892"/>
                </a:lnTo>
                <a:lnTo>
                  <a:pt x="1440510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544213" y="6684355"/>
            <a:ext cx="200024" cy="2000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599448" y="6346342"/>
            <a:ext cx="650278" cy="69453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599441" y="6346344"/>
            <a:ext cx="650875" cy="694690"/>
          </a:xfrm>
          <a:custGeom>
            <a:avLst/>
            <a:gdLst/>
            <a:ahLst/>
            <a:cxnLst/>
            <a:rect l="l" t="t" r="r" b="b"/>
            <a:pathLst>
              <a:path w="650875" h="694690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637387"/>
                </a:lnTo>
                <a:lnTo>
                  <a:pt x="892" y="670427"/>
                </a:lnTo>
                <a:lnTo>
                  <a:pt x="7143" y="687393"/>
                </a:lnTo>
                <a:lnTo>
                  <a:pt x="24110" y="693644"/>
                </a:lnTo>
                <a:lnTo>
                  <a:pt x="57150" y="694537"/>
                </a:lnTo>
                <a:lnTo>
                  <a:pt x="593140" y="694537"/>
                </a:lnTo>
                <a:lnTo>
                  <a:pt x="626180" y="693644"/>
                </a:lnTo>
                <a:lnTo>
                  <a:pt x="643147" y="687393"/>
                </a:lnTo>
                <a:lnTo>
                  <a:pt x="649397" y="670427"/>
                </a:lnTo>
                <a:lnTo>
                  <a:pt x="650290" y="637387"/>
                </a:lnTo>
                <a:lnTo>
                  <a:pt x="650290" y="57150"/>
                </a:lnTo>
                <a:lnTo>
                  <a:pt x="649397" y="24110"/>
                </a:lnTo>
                <a:lnTo>
                  <a:pt x="643147" y="7143"/>
                </a:lnTo>
                <a:lnTo>
                  <a:pt x="626180" y="892"/>
                </a:lnTo>
                <a:lnTo>
                  <a:pt x="593140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409218" y="6171590"/>
            <a:ext cx="1180612" cy="104404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631518" y="4981143"/>
            <a:ext cx="646099" cy="68873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631518" y="4981145"/>
            <a:ext cx="646430" cy="694690"/>
          </a:xfrm>
          <a:custGeom>
            <a:avLst/>
            <a:gdLst/>
            <a:ahLst/>
            <a:cxnLst/>
            <a:rect l="l" t="t" r="r" b="b"/>
            <a:pathLst>
              <a:path w="646430" h="694689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637387"/>
                </a:lnTo>
                <a:lnTo>
                  <a:pt x="892" y="670427"/>
                </a:lnTo>
                <a:lnTo>
                  <a:pt x="7143" y="687393"/>
                </a:lnTo>
                <a:lnTo>
                  <a:pt x="24110" y="693644"/>
                </a:lnTo>
                <a:lnTo>
                  <a:pt x="57150" y="694537"/>
                </a:lnTo>
                <a:lnTo>
                  <a:pt x="588962" y="694537"/>
                </a:lnTo>
                <a:lnTo>
                  <a:pt x="622002" y="693644"/>
                </a:lnTo>
                <a:lnTo>
                  <a:pt x="638968" y="687393"/>
                </a:lnTo>
                <a:lnTo>
                  <a:pt x="645219" y="670427"/>
                </a:lnTo>
                <a:lnTo>
                  <a:pt x="646112" y="637387"/>
                </a:lnTo>
                <a:lnTo>
                  <a:pt x="646112" y="57150"/>
                </a:lnTo>
                <a:lnTo>
                  <a:pt x="645219" y="24110"/>
                </a:lnTo>
                <a:lnTo>
                  <a:pt x="638968" y="7143"/>
                </a:lnTo>
                <a:lnTo>
                  <a:pt x="622002" y="892"/>
                </a:lnTo>
                <a:lnTo>
                  <a:pt x="588962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46680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5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7099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6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128" name="object 1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  <a:hlinkClick r:id="rId22"/>
              </a:rPr>
              <a:t>scratch.mit.edu/go</a:t>
            </a:r>
            <a:endParaRPr sz="1100"/>
          </a:p>
        </p:txBody>
      </p:sp>
      <p:sp>
        <p:nvSpPr>
          <p:cNvPr id="129" name="object 129"/>
          <p:cNvSpPr txBox="1"/>
          <p:nvPr/>
        </p:nvSpPr>
        <p:spPr>
          <a:xfrm>
            <a:off x="5712967" y="7425942"/>
            <a:ext cx="29476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15" b="1">
                <a:solidFill>
                  <a:srgbClr val="939598"/>
                </a:solidFill>
                <a:latin typeface="Helvetica Neue"/>
                <a:cs typeface="Helvetica Neue"/>
              </a:rPr>
              <a:t>SCRATCH EDUCATOR </a:t>
            </a:r>
            <a:r>
              <a:rPr dirty="0" sz="800" spc="25" b="1">
                <a:solidFill>
                  <a:srgbClr val="939598"/>
                </a:solidFill>
                <a:latin typeface="Helvetica Neue"/>
                <a:cs typeface="Helvetica Neue"/>
              </a:rPr>
              <a:t>GUIDE </a:t>
            </a:r>
            <a:r>
              <a:rPr dirty="0" sz="800" b="1">
                <a:solidFill>
                  <a:srgbClr val="939598"/>
                </a:solidFill>
                <a:latin typeface="Helvetica Neue"/>
                <a:cs typeface="Helvetica Neue"/>
              </a:rPr>
              <a:t>•</a:t>
            </a:r>
            <a:r>
              <a:rPr dirty="0" sz="800" spc="204" b="1">
                <a:solidFill>
                  <a:srgbClr val="939598"/>
                </a:solidFill>
                <a:latin typeface="Helvetica Neue"/>
                <a:cs typeface="Helvetica Neue"/>
              </a:rPr>
              <a:t> </a:t>
            </a:r>
            <a:r>
              <a:rPr dirty="0" sz="1100" b="1">
                <a:solidFill>
                  <a:srgbClr val="F8991C"/>
                </a:solidFill>
                <a:latin typeface="Helvetica Neue"/>
                <a:cs typeface="Helvetica Neue"/>
                <a:hlinkClick r:id="rId22"/>
              </a:rPr>
              <a:t>scratch.mit.edu/go</a:t>
            </a:r>
            <a:endParaRPr sz="1100">
              <a:latin typeface="Helvetica Neue"/>
              <a:cs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5751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39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39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39" y="182879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79" y="91439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39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88194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5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440" y="0"/>
                </a:moveTo>
                <a:lnTo>
                  <a:pt x="55849" y="7186"/>
                </a:lnTo>
                <a:lnTo>
                  <a:pt x="26784" y="26784"/>
                </a:lnTo>
                <a:lnTo>
                  <a:pt x="7186" y="55849"/>
                </a:lnTo>
                <a:lnTo>
                  <a:pt x="0" y="91440"/>
                </a:lnTo>
                <a:lnTo>
                  <a:pt x="7186" y="127030"/>
                </a:lnTo>
                <a:lnTo>
                  <a:pt x="26784" y="156095"/>
                </a:lnTo>
                <a:lnTo>
                  <a:pt x="55849" y="175693"/>
                </a:lnTo>
                <a:lnTo>
                  <a:pt x="91440" y="182880"/>
                </a:lnTo>
                <a:lnTo>
                  <a:pt x="127030" y="175693"/>
                </a:lnTo>
                <a:lnTo>
                  <a:pt x="156095" y="156095"/>
                </a:lnTo>
                <a:lnTo>
                  <a:pt x="175693" y="127030"/>
                </a:lnTo>
                <a:lnTo>
                  <a:pt x="182880" y="91440"/>
                </a:lnTo>
                <a:lnTo>
                  <a:pt x="175693" y="55849"/>
                </a:lnTo>
                <a:lnTo>
                  <a:pt x="156095" y="26784"/>
                </a:lnTo>
                <a:lnTo>
                  <a:pt x="127030" y="7186"/>
                </a:lnTo>
                <a:lnTo>
                  <a:pt x="91440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610352" y="196105"/>
            <a:ext cx="2068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solidFill>
                  <a:srgbClr val="FFFFFF"/>
                </a:solidFill>
                <a:latin typeface="Helvetica Neue"/>
                <a:cs typeface="Helvetica Neue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A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Helvetica Neue"/>
                <a:cs typeface="Helvetica Neue"/>
              </a:rPr>
              <a:t>/  </a:t>
            </a:r>
            <a:r>
              <a:rPr dirty="0" sz="800" spc="15" b="1">
                <a:solidFill>
                  <a:srgbClr val="FFFFFF"/>
                </a:solidFill>
                <a:latin typeface="Helvetica Neue"/>
                <a:cs typeface="Helvetica Neue"/>
              </a:rPr>
              <a:t>EDUCATOR</a:t>
            </a:r>
            <a:r>
              <a:rPr dirty="0" sz="800" spc="-50" b="1">
                <a:solidFill>
                  <a:srgbClr val="FFFFFF"/>
                </a:solidFill>
                <a:latin typeface="Helvetica Neue"/>
                <a:cs typeface="Helvetica Neue"/>
              </a:rPr>
              <a:t> </a:t>
            </a:r>
            <a:r>
              <a:rPr dirty="0" sz="800" spc="30" b="1">
                <a:solidFill>
                  <a:srgbClr val="FFFFFF"/>
                </a:solidFill>
                <a:latin typeface="Helvetica Neue"/>
                <a:cs typeface="Helvetica Neue"/>
              </a:rPr>
              <a:t>GUIDE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47322" y="96126"/>
            <a:ext cx="406387" cy="361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8122" y="96126"/>
            <a:ext cx="406387" cy="3611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86992" y="5181600"/>
            <a:ext cx="4114165" cy="1828800"/>
          </a:xfrm>
          <a:custGeom>
            <a:avLst/>
            <a:gdLst/>
            <a:ahLst/>
            <a:cxnLst/>
            <a:rect l="l" t="t" r="r" b="b"/>
            <a:pathLst>
              <a:path w="4114165" h="18288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828800"/>
                </a:lnTo>
                <a:lnTo>
                  <a:pt x="3999306" y="1828800"/>
                </a:lnTo>
                <a:lnTo>
                  <a:pt x="4065385" y="1827014"/>
                </a:lnTo>
                <a:lnTo>
                  <a:pt x="4099318" y="1814512"/>
                </a:lnTo>
                <a:lnTo>
                  <a:pt x="4111820" y="1780579"/>
                </a:lnTo>
                <a:lnTo>
                  <a:pt x="4113606" y="17145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7602" y="52283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526943" y="719495"/>
            <a:ext cx="188595" cy="142240"/>
          </a:xfrm>
          <a:custGeom>
            <a:avLst/>
            <a:gdLst/>
            <a:ahLst/>
            <a:cxnLst/>
            <a:rect l="l" t="t" r="r" b="b"/>
            <a:pathLst>
              <a:path w="188595" h="142240">
                <a:moveTo>
                  <a:pt x="172643" y="141846"/>
                </a:moveTo>
                <a:lnTo>
                  <a:pt x="15430" y="141846"/>
                </a:lnTo>
                <a:lnTo>
                  <a:pt x="6946" y="141846"/>
                </a:lnTo>
                <a:lnTo>
                  <a:pt x="0" y="134899"/>
                </a:lnTo>
                <a:lnTo>
                  <a:pt x="0" y="126415"/>
                </a:lnTo>
                <a:lnTo>
                  <a:pt x="0" y="15430"/>
                </a:lnTo>
                <a:lnTo>
                  <a:pt x="0" y="6946"/>
                </a:lnTo>
                <a:lnTo>
                  <a:pt x="6946" y="0"/>
                </a:lnTo>
                <a:lnTo>
                  <a:pt x="15430" y="0"/>
                </a:lnTo>
                <a:lnTo>
                  <a:pt x="172643" y="0"/>
                </a:lnTo>
                <a:lnTo>
                  <a:pt x="181127" y="0"/>
                </a:lnTo>
                <a:lnTo>
                  <a:pt x="188074" y="6946"/>
                </a:lnTo>
                <a:lnTo>
                  <a:pt x="188074" y="15430"/>
                </a:lnTo>
                <a:lnTo>
                  <a:pt x="188074" y="126415"/>
                </a:lnTo>
                <a:lnTo>
                  <a:pt x="188074" y="134899"/>
                </a:lnTo>
                <a:lnTo>
                  <a:pt x="181127" y="141846"/>
                </a:lnTo>
                <a:lnTo>
                  <a:pt x="172643" y="141846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493123" y="864443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4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30143" y="89107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560851" y="759067"/>
            <a:ext cx="30480" cy="22860"/>
          </a:xfrm>
          <a:custGeom>
            <a:avLst/>
            <a:gdLst/>
            <a:ahLst/>
            <a:cxnLst/>
            <a:rect l="l" t="t" r="r" b="b"/>
            <a:pathLst>
              <a:path w="30479" h="22859">
                <a:moveTo>
                  <a:pt x="30225" y="22478"/>
                </a:moveTo>
                <a:lnTo>
                  <a:pt x="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16161" y="739692"/>
            <a:ext cx="4445" cy="30480"/>
          </a:xfrm>
          <a:custGeom>
            <a:avLst/>
            <a:gdLst/>
            <a:ahLst/>
            <a:cxnLst/>
            <a:rect l="l" t="t" r="r" b="b"/>
            <a:pathLst>
              <a:path w="4445" h="30479">
                <a:moveTo>
                  <a:pt x="4305" y="29908"/>
                </a:moveTo>
                <a:lnTo>
                  <a:pt x="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50390" y="759571"/>
            <a:ext cx="31115" cy="21590"/>
          </a:xfrm>
          <a:custGeom>
            <a:avLst/>
            <a:gdLst/>
            <a:ahLst/>
            <a:cxnLst/>
            <a:rect l="l" t="t" r="r" b="b"/>
            <a:pathLst>
              <a:path w="31114" h="21590">
                <a:moveTo>
                  <a:pt x="30949" y="0"/>
                </a:moveTo>
                <a:lnTo>
                  <a:pt x="0" y="21475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646104" y="806344"/>
            <a:ext cx="30480" cy="22860"/>
          </a:xfrm>
          <a:custGeom>
            <a:avLst/>
            <a:gdLst/>
            <a:ahLst/>
            <a:cxnLst/>
            <a:rect l="l" t="t" r="r" b="b"/>
            <a:pathLst>
              <a:path w="30479" h="22859">
                <a:moveTo>
                  <a:pt x="30225" y="22478"/>
                </a:moveTo>
                <a:lnTo>
                  <a:pt x="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16155" y="814249"/>
            <a:ext cx="3810" cy="24765"/>
          </a:xfrm>
          <a:custGeom>
            <a:avLst/>
            <a:gdLst/>
            <a:ahLst/>
            <a:cxnLst/>
            <a:rect l="l" t="t" r="r" b="b"/>
            <a:pathLst>
              <a:path w="3810" h="24765">
                <a:moveTo>
                  <a:pt x="0" y="24650"/>
                </a:moveTo>
                <a:lnTo>
                  <a:pt x="3390" y="0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58704" y="807721"/>
            <a:ext cx="34925" cy="15240"/>
          </a:xfrm>
          <a:custGeom>
            <a:avLst/>
            <a:gdLst/>
            <a:ahLst/>
            <a:cxnLst/>
            <a:rect l="l" t="t" r="r" b="b"/>
            <a:pathLst>
              <a:path w="34925" h="15240">
                <a:moveTo>
                  <a:pt x="34518" y="0"/>
                </a:moveTo>
                <a:lnTo>
                  <a:pt x="0" y="15074"/>
                </a:lnTo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415492" y="965233"/>
            <a:ext cx="4044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 b="1">
                <a:solidFill>
                  <a:srgbClr val="EA6955"/>
                </a:solidFill>
                <a:latin typeface="Helvetica Neue"/>
                <a:cs typeface="Helvetica Neue"/>
              </a:rPr>
              <a:t>CRE</a:t>
            </a:r>
            <a:r>
              <a:rPr dirty="0" sz="700" spc="-30" b="1">
                <a:solidFill>
                  <a:srgbClr val="EA6955"/>
                </a:solidFill>
                <a:latin typeface="Helvetica Neue"/>
                <a:cs typeface="Helvetica Neue"/>
              </a:rPr>
              <a:t>A</a:t>
            </a:r>
            <a:r>
              <a:rPr dirty="0" sz="700" spc="30" b="1">
                <a:solidFill>
                  <a:srgbClr val="EA6955"/>
                </a:solidFill>
                <a:latin typeface="Helvetica Neue"/>
                <a:cs typeface="Helvetica Neue"/>
              </a:rPr>
              <a:t>TE</a:t>
            </a:r>
            <a:endParaRPr sz="700">
              <a:latin typeface="Helvetica Neue"/>
              <a:cs typeface="Helvetica Neue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88051" y="1220494"/>
            <a:ext cx="4114165" cy="1727200"/>
          </a:xfrm>
          <a:custGeom>
            <a:avLst/>
            <a:gdLst/>
            <a:ahLst/>
            <a:cxnLst/>
            <a:rect l="l" t="t" r="r" b="b"/>
            <a:pathLst>
              <a:path w="4114165" h="17272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727200"/>
                </a:lnTo>
                <a:lnTo>
                  <a:pt x="3999306" y="1727200"/>
                </a:lnTo>
                <a:lnTo>
                  <a:pt x="4065385" y="1725414"/>
                </a:lnTo>
                <a:lnTo>
                  <a:pt x="4099318" y="1712912"/>
                </a:lnTo>
                <a:lnTo>
                  <a:pt x="4111820" y="1678979"/>
                </a:lnTo>
                <a:lnTo>
                  <a:pt x="4113606" y="16129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709175" y="714815"/>
            <a:ext cx="4112260" cy="1572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0" b="1">
                <a:solidFill>
                  <a:srgbClr val="642B73"/>
                </a:solidFill>
                <a:latin typeface="Helvetica Neue"/>
                <a:cs typeface="Helvetica Neue"/>
              </a:rPr>
              <a:t>Share</a:t>
            </a:r>
            <a:endParaRPr sz="2700">
              <a:latin typeface="Helvetica Neue"/>
              <a:cs typeface="Helvetica Neue"/>
            </a:endParaRPr>
          </a:p>
          <a:p>
            <a:pPr marL="12700" marR="5080">
              <a:lnSpc>
                <a:spcPct val="105600"/>
              </a:lnSpc>
              <a:spcBef>
                <a:spcPts val="1340"/>
              </a:spcBef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Help the participants add their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projects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to a 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shared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studio in Scratch. Give them a link to</a:t>
            </a:r>
            <a:r>
              <a:rPr dirty="0" sz="15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the  studio. Then they can click ‘Add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Projects’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at the  bottom of the</a:t>
            </a:r>
            <a:r>
              <a:rPr dirty="0" sz="15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page.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09175" y="2463351"/>
            <a:ext cx="390334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Ask for volunteers to show their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project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to</a:t>
            </a:r>
            <a:r>
              <a:rPr dirty="0" sz="1500" spc="-9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500">
                <a:solidFill>
                  <a:srgbClr val="4C4D4F"/>
                </a:solidFill>
                <a:latin typeface="Helvetica Neue"/>
                <a:cs typeface="Helvetica Neue"/>
              </a:rPr>
              <a:t>the  </a:t>
            </a:r>
            <a:r>
              <a:rPr dirty="0" sz="1500" spc="-5">
                <a:solidFill>
                  <a:srgbClr val="4C4D4F"/>
                </a:solidFill>
                <a:latin typeface="Helvetica Neue"/>
                <a:cs typeface="Helvetica Neue"/>
              </a:rPr>
              <a:t>group.</a:t>
            </a:r>
            <a:endParaRPr sz="1500">
              <a:latin typeface="Helvetica Neue"/>
              <a:cs typeface="Helvetica Neu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88228" y="964420"/>
            <a:ext cx="3543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 b="1">
                <a:solidFill>
                  <a:srgbClr val="642B73"/>
                </a:solidFill>
                <a:latin typeface="Helvetica Neue"/>
                <a:cs typeface="Helvetica Neue"/>
              </a:rPr>
              <a:t>SHARE</a:t>
            </a:r>
            <a:endParaRPr sz="700">
              <a:latin typeface="Helvetica Neue"/>
              <a:cs typeface="Helvetica Neue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491453" y="732421"/>
            <a:ext cx="177165" cy="179705"/>
          </a:xfrm>
          <a:custGeom>
            <a:avLst/>
            <a:gdLst/>
            <a:ahLst/>
            <a:cxnLst/>
            <a:rect l="l" t="t" r="r" b="b"/>
            <a:pathLst>
              <a:path w="177165" h="179705">
                <a:moveTo>
                  <a:pt x="176682" y="47320"/>
                </a:moveTo>
                <a:lnTo>
                  <a:pt x="163403" y="28273"/>
                </a:lnTo>
                <a:lnTo>
                  <a:pt x="143805" y="13301"/>
                </a:lnTo>
                <a:lnTo>
                  <a:pt x="119268" y="3509"/>
                </a:lnTo>
                <a:lnTo>
                  <a:pt x="91173" y="0"/>
                </a:lnTo>
                <a:lnTo>
                  <a:pt x="55683" y="5699"/>
                </a:lnTo>
                <a:lnTo>
                  <a:pt x="26703" y="21242"/>
                </a:lnTo>
                <a:lnTo>
                  <a:pt x="7164" y="44293"/>
                </a:lnTo>
                <a:lnTo>
                  <a:pt x="0" y="72516"/>
                </a:lnTo>
                <a:lnTo>
                  <a:pt x="2006" y="87705"/>
                </a:lnTo>
                <a:lnTo>
                  <a:pt x="7750" y="101792"/>
                </a:lnTo>
                <a:lnTo>
                  <a:pt x="16812" y="114452"/>
                </a:lnTo>
                <a:lnTo>
                  <a:pt x="28778" y="125361"/>
                </a:lnTo>
                <a:lnTo>
                  <a:pt x="26726" y="132531"/>
                </a:lnTo>
                <a:lnTo>
                  <a:pt x="26317" y="148502"/>
                </a:lnTo>
                <a:lnTo>
                  <a:pt x="35600" y="166372"/>
                </a:lnTo>
                <a:lnTo>
                  <a:pt x="62623" y="179235"/>
                </a:lnTo>
                <a:lnTo>
                  <a:pt x="59524" y="162441"/>
                </a:lnTo>
                <a:lnTo>
                  <a:pt x="59121" y="153468"/>
                </a:lnTo>
                <a:lnTo>
                  <a:pt x="61980" y="149279"/>
                </a:lnTo>
                <a:lnTo>
                  <a:pt x="68668" y="146837"/>
                </a:lnTo>
                <a:lnTo>
                  <a:pt x="74091" y="145237"/>
                </a:lnTo>
                <a:lnTo>
                  <a:pt x="77470" y="145021"/>
                </a:lnTo>
                <a:lnTo>
                  <a:pt x="91173" y="145021"/>
                </a:lnTo>
                <a:lnTo>
                  <a:pt x="111582" y="143195"/>
                </a:lnTo>
                <a:lnTo>
                  <a:pt x="130370" y="137990"/>
                </a:lnTo>
                <a:lnTo>
                  <a:pt x="147032" y="129810"/>
                </a:lnTo>
                <a:lnTo>
                  <a:pt x="161061" y="119062"/>
                </a:lnTo>
                <a:lnTo>
                  <a:pt x="158490" y="112992"/>
                </a:lnTo>
                <a:lnTo>
                  <a:pt x="156611" y="106703"/>
                </a:lnTo>
                <a:lnTo>
                  <a:pt x="155458" y="100222"/>
                </a:lnTo>
                <a:lnTo>
                  <a:pt x="155067" y="93573"/>
                </a:lnTo>
                <a:lnTo>
                  <a:pt x="156545" y="80690"/>
                </a:lnTo>
                <a:lnTo>
                  <a:pt x="160812" y="68556"/>
                </a:lnTo>
                <a:lnTo>
                  <a:pt x="167609" y="57367"/>
                </a:lnTo>
                <a:lnTo>
                  <a:pt x="176682" y="47320"/>
                </a:lnTo>
                <a:close/>
              </a:path>
            </a:pathLst>
          </a:custGeom>
          <a:ln w="14363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652510" y="753478"/>
            <a:ext cx="182245" cy="175260"/>
          </a:xfrm>
          <a:custGeom>
            <a:avLst/>
            <a:gdLst/>
            <a:ahLst/>
            <a:cxnLst/>
            <a:rect l="l" t="t" r="r" b="b"/>
            <a:pathLst>
              <a:path w="182245" h="175259">
                <a:moveTo>
                  <a:pt x="0" y="98005"/>
                </a:moveTo>
                <a:lnTo>
                  <a:pt x="13738" y="116941"/>
                </a:lnTo>
                <a:lnTo>
                  <a:pt x="33932" y="131814"/>
                </a:lnTo>
                <a:lnTo>
                  <a:pt x="59173" y="141538"/>
                </a:lnTo>
                <a:lnTo>
                  <a:pt x="88049" y="145021"/>
                </a:lnTo>
                <a:lnTo>
                  <a:pt x="95783" y="145021"/>
                </a:lnTo>
                <a:lnTo>
                  <a:pt x="103276" y="144284"/>
                </a:lnTo>
                <a:lnTo>
                  <a:pt x="110464" y="142925"/>
                </a:lnTo>
                <a:lnTo>
                  <a:pt x="117484" y="153704"/>
                </a:lnTo>
                <a:lnTo>
                  <a:pt x="116062" y="164031"/>
                </a:lnTo>
                <a:lnTo>
                  <a:pt x="111396" y="171784"/>
                </a:lnTo>
                <a:lnTo>
                  <a:pt x="108686" y="174840"/>
                </a:lnTo>
                <a:lnTo>
                  <a:pt x="137844" y="167384"/>
                </a:lnTo>
                <a:lnTo>
                  <a:pt x="150380" y="151501"/>
                </a:lnTo>
                <a:lnTo>
                  <a:pt x="152992" y="135718"/>
                </a:lnTo>
                <a:lnTo>
                  <a:pt x="152374" y="128562"/>
                </a:lnTo>
                <a:lnTo>
                  <a:pt x="169555" y="109869"/>
                </a:lnTo>
                <a:lnTo>
                  <a:pt x="178377" y="97801"/>
                </a:lnTo>
                <a:lnTo>
                  <a:pt x="181628" y="87101"/>
                </a:lnTo>
                <a:lnTo>
                  <a:pt x="182092" y="72516"/>
                </a:lnTo>
                <a:lnTo>
                  <a:pt x="174702" y="44293"/>
                </a:lnTo>
                <a:lnTo>
                  <a:pt x="154549" y="21242"/>
                </a:lnTo>
                <a:lnTo>
                  <a:pt x="124656" y="5699"/>
                </a:lnTo>
                <a:lnTo>
                  <a:pt x="88049" y="0"/>
                </a:lnTo>
                <a:lnTo>
                  <a:pt x="66868" y="1848"/>
                </a:lnTo>
                <a:lnTo>
                  <a:pt x="47382" y="7116"/>
                </a:lnTo>
                <a:lnTo>
                  <a:pt x="30122" y="15392"/>
                </a:lnTo>
                <a:lnTo>
                  <a:pt x="15621" y="26263"/>
                </a:lnTo>
              </a:path>
            </a:pathLst>
          </a:custGeom>
          <a:ln w="14363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710378" y="4267198"/>
            <a:ext cx="4121150" cy="2794000"/>
          </a:xfrm>
          <a:custGeom>
            <a:avLst/>
            <a:gdLst/>
            <a:ahLst/>
            <a:cxnLst/>
            <a:rect l="l" t="t" r="r" b="b"/>
            <a:pathLst>
              <a:path w="4121150" h="2794000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94000"/>
                </a:lnTo>
                <a:lnTo>
                  <a:pt x="4006697" y="2794000"/>
                </a:lnTo>
                <a:lnTo>
                  <a:pt x="4072777" y="2792214"/>
                </a:lnTo>
                <a:lnTo>
                  <a:pt x="4106710" y="2779712"/>
                </a:lnTo>
                <a:lnTo>
                  <a:pt x="4119211" y="2745779"/>
                </a:lnTo>
                <a:lnTo>
                  <a:pt x="4120997" y="2679700"/>
                </a:lnTo>
                <a:lnTo>
                  <a:pt x="4120997" y="0"/>
                </a:lnTo>
                <a:close/>
              </a:path>
            </a:pathLst>
          </a:custGeom>
          <a:solidFill>
            <a:srgbClr val="E6ED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809417" y="1291854"/>
            <a:ext cx="1154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EA6955"/>
                </a:solidFill>
                <a:latin typeface="Helvetica Neue"/>
                <a:cs typeface="Helvetica Neue"/>
              </a:rPr>
              <a:t>More </a:t>
            </a:r>
            <a:r>
              <a:rPr dirty="0" sz="1000" b="1">
                <a:solidFill>
                  <a:srgbClr val="EA6955"/>
                </a:solidFill>
                <a:latin typeface="Helvetica Neue"/>
                <a:cs typeface="Helvetica Neue"/>
              </a:rPr>
              <a:t>Things to</a:t>
            </a:r>
            <a:r>
              <a:rPr dirty="0" sz="1000" spc="-85" b="1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000" spc="-35" b="1">
                <a:solidFill>
                  <a:srgbClr val="EA6955"/>
                </a:solidFill>
                <a:latin typeface="Helvetica Neue"/>
                <a:cs typeface="Helvetica Neue"/>
              </a:rPr>
              <a:t>Try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688194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5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648770" y="744687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4" h="141604">
                <a:moveTo>
                  <a:pt x="70802" y="0"/>
                </a:moveTo>
                <a:lnTo>
                  <a:pt x="43242" y="5563"/>
                </a:lnTo>
                <a:lnTo>
                  <a:pt x="20737" y="20737"/>
                </a:lnTo>
                <a:lnTo>
                  <a:pt x="5563" y="43242"/>
                </a:lnTo>
                <a:lnTo>
                  <a:pt x="0" y="70802"/>
                </a:lnTo>
                <a:lnTo>
                  <a:pt x="5563" y="98362"/>
                </a:lnTo>
                <a:lnTo>
                  <a:pt x="20737" y="120867"/>
                </a:lnTo>
                <a:lnTo>
                  <a:pt x="43242" y="136041"/>
                </a:lnTo>
                <a:lnTo>
                  <a:pt x="70802" y="141604"/>
                </a:lnTo>
                <a:lnTo>
                  <a:pt x="98362" y="136041"/>
                </a:lnTo>
                <a:lnTo>
                  <a:pt x="120867" y="120867"/>
                </a:lnTo>
                <a:lnTo>
                  <a:pt x="136041" y="98362"/>
                </a:lnTo>
                <a:lnTo>
                  <a:pt x="141604" y="70802"/>
                </a:lnTo>
                <a:lnTo>
                  <a:pt x="136041" y="43242"/>
                </a:lnTo>
                <a:lnTo>
                  <a:pt x="120867" y="20737"/>
                </a:lnTo>
                <a:lnTo>
                  <a:pt x="98362" y="5563"/>
                </a:lnTo>
                <a:lnTo>
                  <a:pt x="70802" y="0"/>
                </a:lnTo>
                <a:close/>
              </a:path>
            </a:pathLst>
          </a:custGeom>
          <a:solidFill>
            <a:srgbClr val="F899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723564" y="7136409"/>
            <a:ext cx="37592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4C4D4F"/>
                </a:solidFill>
                <a:latin typeface="Helvetica Neue"/>
                <a:cs typeface="Helvetica Neue"/>
              </a:rPr>
              <a:t>Scratch is a </a:t>
            </a:r>
            <a:r>
              <a:rPr dirty="0" sz="800" spc="-5" b="1">
                <a:solidFill>
                  <a:srgbClr val="4C4D4F"/>
                </a:solidFill>
                <a:latin typeface="Helvetica Neue"/>
                <a:cs typeface="Helvetica Neue"/>
              </a:rPr>
              <a:t>project </a:t>
            </a:r>
            <a:r>
              <a:rPr dirty="0" sz="800" b="1">
                <a:solidFill>
                  <a:srgbClr val="4C4D4F"/>
                </a:solidFill>
                <a:latin typeface="Helvetica Neue"/>
                <a:cs typeface="Helvetica Neue"/>
              </a:rPr>
              <a:t>of the Lifelong </a:t>
            </a:r>
            <a:r>
              <a:rPr dirty="0" sz="800" spc="-5" b="1">
                <a:solidFill>
                  <a:srgbClr val="4C4D4F"/>
                </a:solidFill>
                <a:latin typeface="Helvetica Neue"/>
                <a:cs typeface="Helvetica Neue"/>
              </a:rPr>
              <a:t>Kindergarten Group </a:t>
            </a:r>
            <a:r>
              <a:rPr dirty="0" sz="800" b="1">
                <a:solidFill>
                  <a:srgbClr val="4C4D4F"/>
                </a:solidFill>
                <a:latin typeface="Helvetica Neue"/>
                <a:cs typeface="Helvetica Neue"/>
              </a:rPr>
              <a:t>at the MIT Media</a:t>
            </a:r>
            <a:r>
              <a:rPr dirty="0" sz="800" spc="-20" b="1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800" b="1">
                <a:solidFill>
                  <a:srgbClr val="4C4D4F"/>
                </a:solidFill>
                <a:latin typeface="Helvetica Neue"/>
                <a:cs typeface="Helvetica Neue"/>
              </a:rPr>
              <a:t>Lab.</a:t>
            </a:r>
            <a:endParaRPr sz="800">
              <a:latin typeface="Helvetica Neue"/>
              <a:cs typeface="Helvetica Neue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86992" y="3111500"/>
            <a:ext cx="4114165" cy="1917700"/>
          </a:xfrm>
          <a:custGeom>
            <a:avLst/>
            <a:gdLst/>
            <a:ahLst/>
            <a:cxnLst/>
            <a:rect l="l" t="t" r="r" b="b"/>
            <a:pathLst>
              <a:path w="4114165" h="19177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917700"/>
                </a:lnTo>
                <a:lnTo>
                  <a:pt x="3999306" y="1917700"/>
                </a:lnTo>
                <a:lnTo>
                  <a:pt x="4065385" y="1915914"/>
                </a:lnTo>
                <a:lnTo>
                  <a:pt x="4099318" y="1903412"/>
                </a:lnTo>
                <a:lnTo>
                  <a:pt x="4111820" y="1869479"/>
                </a:lnTo>
                <a:lnTo>
                  <a:pt x="4113606" y="18034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27602" y="31455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810259" y="3189984"/>
            <a:ext cx="11118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Helvetica Neue"/>
                <a:cs typeface="Helvetica Neue"/>
              </a:rPr>
              <a:t>Support</a:t>
            </a:r>
            <a:r>
              <a:rPr dirty="0" sz="1000" spc="-100" b="1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EA6955"/>
                </a:solidFill>
                <a:latin typeface="Helvetica Neue"/>
                <a:cs typeface="Helvetica Neue"/>
              </a:rPr>
              <a:t>Tinkering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25789" y="1705260"/>
            <a:ext cx="1394460" cy="10160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18110" indent="-105410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Font typeface="HelveticaNeue-UltraLight"/>
              <a:buChar char="•"/>
              <a:tabLst>
                <a:tab pos="11176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Switch</a:t>
            </a:r>
            <a:r>
              <a:rPr dirty="0" sz="1000" spc="-7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backdrops.</a:t>
            </a:r>
            <a:endParaRPr sz="1000">
              <a:latin typeface="Helvetica Neue"/>
              <a:cs typeface="Helvetica Neue"/>
            </a:endParaRPr>
          </a:p>
          <a:p>
            <a:pPr marL="118110" marR="42545" indent="-105410">
              <a:lnSpc>
                <a:spcPct val="108300"/>
              </a:lnSpc>
              <a:buClr>
                <a:srgbClr val="EA6955"/>
              </a:buClr>
              <a:buFont typeface="HelveticaNeue-UltraLight"/>
              <a:buChar char="•"/>
              <a:tabLst>
                <a:tab pos="11176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Make</a:t>
            </a:r>
            <a:r>
              <a:rPr dirty="0" sz="1000" spc="-5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your</a:t>
            </a:r>
            <a:r>
              <a:rPr dirty="0" sz="1000" spc="-5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characters  have a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conversation.</a:t>
            </a:r>
            <a:endParaRPr sz="1000">
              <a:latin typeface="Helvetica Neue"/>
              <a:cs typeface="Helvetica Neue"/>
            </a:endParaRPr>
          </a:p>
          <a:p>
            <a:pPr marL="118110" indent="-105410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HelveticaNeue-UltraLight"/>
              <a:buChar char="•"/>
              <a:tabLst>
                <a:tab pos="11176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Move your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characters.</a:t>
            </a:r>
            <a:endParaRPr sz="1000">
              <a:latin typeface="Helvetica Neue"/>
              <a:cs typeface="Helvetica Neue"/>
            </a:endParaRPr>
          </a:p>
          <a:p>
            <a:pPr marL="118110" marR="107950" indent="-105410">
              <a:lnSpc>
                <a:spcPct val="108300"/>
              </a:lnSpc>
              <a:buClr>
                <a:srgbClr val="EA6955"/>
              </a:buClr>
              <a:buFont typeface="HelveticaNeue-UltraLight"/>
              <a:buChar char="•"/>
              <a:tabLst>
                <a:tab pos="111760" algn="l"/>
              </a:tabLst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Change something  when you click on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it.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5506" y="3612713"/>
            <a:ext cx="2426970" cy="1181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3985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Scratch is designed to support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creating 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by experimenting and tinkering. So,  your participants may want to start</a:t>
            </a:r>
            <a:r>
              <a:rPr dirty="0" sz="10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their  stories without planning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beforehand.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As  they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create,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one idea can spark</a:t>
            </a:r>
            <a:r>
              <a:rPr dirty="0" sz="1000" spc="-5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15">
                <a:solidFill>
                  <a:srgbClr val="4C4D4F"/>
                </a:solidFill>
                <a:latin typeface="Helvetica Neue"/>
                <a:cs typeface="Helvetica Neue"/>
              </a:rPr>
              <a:t>another.</a:t>
            </a:r>
            <a:endParaRPr sz="1000">
              <a:latin typeface="Helvetica Neue"/>
              <a:cs typeface="Helvetica Neue"/>
            </a:endParaRPr>
          </a:p>
          <a:p>
            <a:pPr marL="12700" marR="5080">
              <a:lnSpc>
                <a:spcPct val="108300"/>
              </a:lnSpc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Celebrate their sparks of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creativity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and</a:t>
            </a:r>
            <a:r>
              <a:rPr dirty="0" sz="1000" spc="-6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  unexpected turns their stories may</a:t>
            </a:r>
            <a:r>
              <a:rPr dirty="0" sz="1000" spc="-9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take.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984240" y="6153150"/>
            <a:ext cx="1081161" cy="7925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984240" y="6153150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5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5707418" y="3260364"/>
            <a:ext cx="3658870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" b="1">
                <a:solidFill>
                  <a:srgbClr val="85B033"/>
                </a:solidFill>
                <a:latin typeface="Helvetica Neue"/>
                <a:cs typeface="Helvetica Neue"/>
              </a:rPr>
              <a:t>What’s</a:t>
            </a:r>
            <a:r>
              <a:rPr dirty="0" sz="1800" spc="35" b="1">
                <a:solidFill>
                  <a:srgbClr val="85B033"/>
                </a:solidFill>
                <a:latin typeface="Helvetica Neue"/>
                <a:cs typeface="Helvetica Neue"/>
              </a:rPr>
              <a:t> Next?</a:t>
            </a:r>
            <a:endParaRPr sz="1800">
              <a:latin typeface="Helvetica Neue"/>
              <a:cs typeface="Helvetica Neue"/>
            </a:endParaRPr>
          </a:p>
          <a:p>
            <a:pPr marL="25400" marR="5080">
              <a:lnSpc>
                <a:spcPts val="1300"/>
              </a:lnSpc>
              <a:spcBef>
                <a:spcPts val="950"/>
              </a:spcBef>
            </a:pPr>
            <a:r>
              <a:rPr dirty="0" sz="1100">
                <a:solidFill>
                  <a:srgbClr val="4C4D4F"/>
                </a:solidFill>
                <a:latin typeface="Helvetica Neue"/>
                <a:cs typeface="Helvetica Neue"/>
              </a:rPr>
              <a:t>Participants can use these ideas and concepts to </a:t>
            </a:r>
            <a:r>
              <a:rPr dirty="0" sz="1100" spc="-5">
                <a:solidFill>
                  <a:srgbClr val="4C4D4F"/>
                </a:solidFill>
                <a:latin typeface="Helvetica Neue"/>
                <a:cs typeface="Helvetica Neue"/>
              </a:rPr>
              <a:t>create</a:t>
            </a:r>
            <a:r>
              <a:rPr dirty="0" sz="11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100">
                <a:solidFill>
                  <a:srgbClr val="4C4D4F"/>
                </a:solidFill>
                <a:latin typeface="Helvetica Neue"/>
                <a:cs typeface="Helvetica Neue"/>
              </a:rPr>
              <a:t>a  variety of </a:t>
            </a:r>
            <a:r>
              <a:rPr dirty="0" sz="1100" spc="-5">
                <a:solidFill>
                  <a:srgbClr val="4C4D4F"/>
                </a:solidFill>
                <a:latin typeface="Helvetica Neue"/>
                <a:cs typeface="Helvetica Neue"/>
              </a:rPr>
              <a:t>projects. Here </a:t>
            </a:r>
            <a:r>
              <a:rPr dirty="0" sz="1100" spc="-10">
                <a:solidFill>
                  <a:srgbClr val="4C4D4F"/>
                </a:solidFill>
                <a:latin typeface="Helvetica Neue"/>
                <a:cs typeface="Helvetica Neue"/>
              </a:rPr>
              <a:t>are </a:t>
            </a:r>
            <a:r>
              <a:rPr dirty="0" sz="1100">
                <a:solidFill>
                  <a:srgbClr val="4C4D4F"/>
                </a:solidFill>
                <a:latin typeface="Helvetica Neue"/>
                <a:cs typeface="Helvetica Neue"/>
              </a:rPr>
              <a:t>some variations on the story  </a:t>
            </a:r>
            <a:r>
              <a:rPr dirty="0" sz="1100" spc="-5">
                <a:solidFill>
                  <a:srgbClr val="4C4D4F"/>
                </a:solidFill>
                <a:latin typeface="Helvetica Neue"/>
                <a:cs typeface="Helvetica Neue"/>
              </a:rPr>
              <a:t>project </a:t>
            </a:r>
            <a:r>
              <a:rPr dirty="0" sz="1100">
                <a:solidFill>
                  <a:srgbClr val="4C4D4F"/>
                </a:solidFill>
                <a:latin typeface="Helvetica Neue"/>
                <a:cs typeface="Helvetica Neue"/>
              </a:rPr>
              <a:t>you could</a:t>
            </a:r>
            <a:r>
              <a:rPr dirty="0" sz="1100" spc="-8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100">
                <a:solidFill>
                  <a:srgbClr val="4C4D4F"/>
                </a:solidFill>
                <a:latin typeface="Helvetica Neue"/>
                <a:cs typeface="Helvetica Neue"/>
              </a:rPr>
              <a:t>suggest: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26410" y="5304562"/>
            <a:ext cx="4035425" cy="201930"/>
          </a:xfrm>
          <a:custGeom>
            <a:avLst/>
            <a:gdLst/>
            <a:ahLst/>
            <a:cxnLst/>
            <a:rect l="l" t="t" r="r" b="b"/>
            <a:pathLst>
              <a:path w="4035425" h="201929">
                <a:moveTo>
                  <a:pt x="4035361" y="0"/>
                </a:moveTo>
                <a:lnTo>
                  <a:pt x="76200" y="0"/>
                </a:ln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201777"/>
                </a:lnTo>
                <a:lnTo>
                  <a:pt x="4035361" y="2017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810259" y="5272784"/>
            <a:ext cx="1044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EA6955"/>
                </a:solidFill>
                <a:latin typeface="Helvetica Neue"/>
                <a:cs typeface="Helvetica Neue"/>
              </a:rPr>
              <a:t>Prepare </a:t>
            </a:r>
            <a:r>
              <a:rPr dirty="0" sz="1000" b="1">
                <a:solidFill>
                  <a:srgbClr val="EA6955"/>
                </a:solidFill>
                <a:latin typeface="Helvetica Neue"/>
                <a:cs typeface="Helvetica Neue"/>
              </a:rPr>
              <a:t>to</a:t>
            </a:r>
            <a:r>
              <a:rPr dirty="0" sz="1000" spc="-55" b="1">
                <a:solidFill>
                  <a:srgbClr val="EA6955"/>
                </a:solidFill>
                <a:latin typeface="Helvetica Neue"/>
                <a:cs typeface="Helvetica Neue"/>
              </a:rPr>
              <a:t> </a:t>
            </a:r>
            <a:r>
              <a:rPr dirty="0" sz="1000" spc="-5" b="1">
                <a:solidFill>
                  <a:srgbClr val="EA6955"/>
                </a:solidFill>
                <a:latin typeface="Helvetica Neue"/>
                <a:cs typeface="Helvetica Neue"/>
              </a:rPr>
              <a:t>Share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984240" y="5267937"/>
            <a:ext cx="1081161" cy="7925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984240" y="5267936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817372" y="5632704"/>
            <a:ext cx="177355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60">
                <a:solidFill>
                  <a:srgbClr val="4C4D4F"/>
                </a:solidFill>
                <a:latin typeface="Helvetica Neue"/>
                <a:cs typeface="Helvetica Neue"/>
              </a:rPr>
              <a:t>To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add instructions and</a:t>
            </a:r>
            <a:r>
              <a:rPr dirty="0" sz="1000" spc="-2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credits 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to a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project,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click the button:  “See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project</a:t>
            </a:r>
            <a:r>
              <a:rPr dirty="0" sz="1000" spc="-8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page”.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7372" y="6293103"/>
            <a:ext cx="1878964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This video shows how to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share</a:t>
            </a:r>
            <a:r>
              <a:rPr dirty="0" sz="1000" spc="-9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a 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project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on the Scratch website:  </a:t>
            </a:r>
            <a:r>
              <a:rPr dirty="0" sz="1000" spc="-5" u="sng">
                <a:solidFill>
                  <a:srgbClr val="4C4D4F"/>
                </a:solidFill>
                <a:latin typeface="Helvetica Neue"/>
                <a:cs typeface="Helvetica Neue"/>
                <a:hlinkClick r:id="rId8"/>
              </a:rPr>
              <a:t>vimeo.com/llk/share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83955" y="6636004"/>
            <a:ext cx="18434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30070" algn="l"/>
              </a:tabLst>
            </a:pPr>
            <a:r>
              <a:rPr dirty="0" sz="1000" u="sng">
                <a:solidFill>
                  <a:srgbClr val="4C4D4F"/>
                </a:solidFill>
                <a:latin typeface="Helvetica Neue"/>
                <a:cs typeface="Helvetica Neue"/>
              </a:rPr>
              <a:t> 	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778974" y="5746750"/>
            <a:ext cx="1853336" cy="10605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360198" y="1835500"/>
            <a:ext cx="1202588" cy="8634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360198" y="1835500"/>
            <a:ext cx="1202690" cy="863600"/>
          </a:xfrm>
          <a:custGeom>
            <a:avLst/>
            <a:gdLst/>
            <a:ahLst/>
            <a:cxnLst/>
            <a:rect l="l" t="t" r="r" b="b"/>
            <a:pathLst>
              <a:path w="1202689" h="863600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830719"/>
                </a:lnTo>
                <a:lnTo>
                  <a:pt x="510" y="849618"/>
                </a:lnTo>
                <a:lnTo>
                  <a:pt x="4086" y="859323"/>
                </a:lnTo>
                <a:lnTo>
                  <a:pt x="13791" y="862898"/>
                </a:lnTo>
                <a:lnTo>
                  <a:pt x="32689" y="863409"/>
                </a:lnTo>
                <a:lnTo>
                  <a:pt x="1169898" y="863409"/>
                </a:lnTo>
                <a:lnTo>
                  <a:pt x="1188797" y="862898"/>
                </a:lnTo>
                <a:lnTo>
                  <a:pt x="1198502" y="859323"/>
                </a:lnTo>
                <a:lnTo>
                  <a:pt x="1202077" y="849618"/>
                </a:lnTo>
                <a:lnTo>
                  <a:pt x="1202588" y="830719"/>
                </a:lnTo>
                <a:lnTo>
                  <a:pt x="1202588" y="32689"/>
                </a:lnTo>
                <a:lnTo>
                  <a:pt x="1202077" y="13791"/>
                </a:lnTo>
                <a:lnTo>
                  <a:pt x="1198502" y="4086"/>
                </a:lnTo>
                <a:lnTo>
                  <a:pt x="1188797" y="510"/>
                </a:lnTo>
                <a:lnTo>
                  <a:pt x="1169898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EA69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684964" y="1833752"/>
            <a:ext cx="925541" cy="8669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684964" y="1833752"/>
            <a:ext cx="925830" cy="867410"/>
          </a:xfrm>
          <a:custGeom>
            <a:avLst/>
            <a:gdLst/>
            <a:ahLst/>
            <a:cxnLst/>
            <a:rect l="l" t="t" r="r" b="b"/>
            <a:pathLst>
              <a:path w="925829" h="867410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834212"/>
                </a:lnTo>
                <a:lnTo>
                  <a:pt x="510" y="853110"/>
                </a:lnTo>
                <a:lnTo>
                  <a:pt x="4086" y="862815"/>
                </a:lnTo>
                <a:lnTo>
                  <a:pt x="13791" y="866391"/>
                </a:lnTo>
                <a:lnTo>
                  <a:pt x="32689" y="866902"/>
                </a:lnTo>
                <a:lnTo>
                  <a:pt x="892848" y="866902"/>
                </a:lnTo>
                <a:lnTo>
                  <a:pt x="911746" y="866391"/>
                </a:lnTo>
                <a:lnTo>
                  <a:pt x="921451" y="862815"/>
                </a:lnTo>
                <a:lnTo>
                  <a:pt x="925027" y="853110"/>
                </a:lnTo>
                <a:lnTo>
                  <a:pt x="925537" y="834212"/>
                </a:lnTo>
                <a:lnTo>
                  <a:pt x="925537" y="32689"/>
                </a:lnTo>
                <a:lnTo>
                  <a:pt x="925027" y="13791"/>
                </a:lnTo>
                <a:lnTo>
                  <a:pt x="921451" y="4086"/>
                </a:lnTo>
                <a:lnTo>
                  <a:pt x="911746" y="510"/>
                </a:lnTo>
                <a:lnTo>
                  <a:pt x="892848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EA69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320669" y="3700653"/>
            <a:ext cx="1333652" cy="101879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320669" y="3700653"/>
            <a:ext cx="1334135" cy="1019175"/>
          </a:xfrm>
          <a:custGeom>
            <a:avLst/>
            <a:gdLst/>
            <a:ahLst/>
            <a:cxnLst/>
            <a:rect l="l" t="t" r="r" b="b"/>
            <a:pathLst>
              <a:path w="1334135" h="1019175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986104"/>
                </a:lnTo>
                <a:lnTo>
                  <a:pt x="510" y="1005002"/>
                </a:lnTo>
                <a:lnTo>
                  <a:pt x="4086" y="1014707"/>
                </a:lnTo>
                <a:lnTo>
                  <a:pt x="13791" y="1018283"/>
                </a:lnTo>
                <a:lnTo>
                  <a:pt x="32689" y="1018794"/>
                </a:lnTo>
                <a:lnTo>
                  <a:pt x="1300962" y="1018794"/>
                </a:lnTo>
                <a:lnTo>
                  <a:pt x="1319861" y="1018283"/>
                </a:lnTo>
                <a:lnTo>
                  <a:pt x="1329566" y="1014707"/>
                </a:lnTo>
                <a:lnTo>
                  <a:pt x="1333141" y="1005002"/>
                </a:lnTo>
                <a:lnTo>
                  <a:pt x="1333652" y="986104"/>
                </a:lnTo>
                <a:lnTo>
                  <a:pt x="1333652" y="32689"/>
                </a:lnTo>
                <a:lnTo>
                  <a:pt x="1333141" y="13791"/>
                </a:lnTo>
                <a:lnTo>
                  <a:pt x="1329566" y="4086"/>
                </a:lnTo>
                <a:lnTo>
                  <a:pt x="1319861" y="510"/>
                </a:lnTo>
                <a:lnTo>
                  <a:pt x="1300962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EA69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7372604" y="5202934"/>
            <a:ext cx="2251075" cy="8001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b="1">
                <a:solidFill>
                  <a:srgbClr val="85B033"/>
                </a:solidFill>
                <a:latin typeface="Helvetica Neue"/>
                <a:cs typeface="Helvetica Neue"/>
              </a:rPr>
              <a:t>Neighbourhood</a:t>
            </a:r>
            <a:r>
              <a:rPr dirty="0" sz="1000" spc="-100" b="1">
                <a:solidFill>
                  <a:srgbClr val="85B033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85B033"/>
                </a:solidFill>
                <a:latin typeface="Helvetica Neue"/>
                <a:cs typeface="Helvetica Neue"/>
              </a:rPr>
              <a:t>story</a:t>
            </a:r>
            <a:endParaRPr sz="1000">
              <a:latin typeface="Helvetica Neue"/>
              <a:cs typeface="Helvetica Neue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30">
                <a:solidFill>
                  <a:srgbClr val="4C4D4F"/>
                </a:solidFill>
                <a:latin typeface="Helvetica Neue"/>
                <a:cs typeface="Helvetica Neue"/>
              </a:rPr>
              <a:t>Take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photos of your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classroom,</a:t>
            </a:r>
            <a:r>
              <a:rPr dirty="0" sz="1000" spc="-3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school,  or neighborhood and use them as 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backdrops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in your</a:t>
            </a:r>
            <a:r>
              <a:rPr dirty="0" sz="1000" spc="-5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15">
                <a:solidFill>
                  <a:srgbClr val="4C4D4F"/>
                </a:solidFill>
                <a:latin typeface="Helvetica Neue"/>
                <a:cs typeface="Helvetica Neue"/>
              </a:rPr>
              <a:t>story.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366163" y="6116037"/>
            <a:ext cx="2309495" cy="8001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" b="1">
                <a:solidFill>
                  <a:srgbClr val="85B033"/>
                </a:solidFill>
                <a:latin typeface="Helvetica Neue"/>
                <a:cs typeface="Helvetica Neue"/>
              </a:rPr>
              <a:t>Round-robin</a:t>
            </a:r>
            <a:r>
              <a:rPr dirty="0" sz="1000" spc="-65" b="1">
                <a:solidFill>
                  <a:srgbClr val="85B033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85B033"/>
                </a:solidFill>
                <a:latin typeface="Helvetica Neue"/>
                <a:cs typeface="Helvetica Neue"/>
              </a:rPr>
              <a:t>story</a:t>
            </a:r>
            <a:endParaRPr sz="1000">
              <a:latin typeface="Helvetica Neue"/>
              <a:cs typeface="Helvetica Neue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Give everyone 5 minutes to start a</a:t>
            </a:r>
            <a:r>
              <a:rPr dirty="0" sz="1000" spc="-8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 spc="-15">
                <a:solidFill>
                  <a:srgbClr val="4C4D4F"/>
                </a:solidFill>
                <a:latin typeface="Helvetica Neue"/>
                <a:cs typeface="Helvetica Neue"/>
              </a:rPr>
              <a:t>story. 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Then, have them switch to the next  computer to add to the </a:t>
            </a:r>
            <a:r>
              <a:rPr dirty="0" sz="1000" spc="-15">
                <a:solidFill>
                  <a:srgbClr val="4C4D4F"/>
                </a:solidFill>
                <a:latin typeface="Helvetica Neue"/>
                <a:cs typeface="Helvetica Neue"/>
              </a:rPr>
              <a:t>story.</a:t>
            </a:r>
            <a:r>
              <a:rPr dirty="0" sz="1000" spc="-85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Repeat.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984240" y="4382724"/>
            <a:ext cx="1081161" cy="79252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984240" y="4382724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7372604" y="4313934"/>
            <a:ext cx="2168525" cy="8001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50"/>
              </a:spcBef>
            </a:pPr>
            <a:r>
              <a:rPr dirty="0" sz="1000" b="1">
                <a:solidFill>
                  <a:srgbClr val="85B033"/>
                </a:solidFill>
                <a:latin typeface="Helvetica Neue"/>
                <a:cs typeface="Helvetica Neue"/>
              </a:rPr>
              <a:t>Retell a</a:t>
            </a:r>
            <a:r>
              <a:rPr dirty="0" sz="1000" spc="-100" b="1">
                <a:solidFill>
                  <a:srgbClr val="85B033"/>
                </a:solidFill>
                <a:latin typeface="Helvetica Neue"/>
                <a:cs typeface="Helvetica Neue"/>
              </a:rPr>
              <a:t> </a:t>
            </a:r>
            <a:r>
              <a:rPr dirty="0" sz="1000" b="1">
                <a:solidFill>
                  <a:srgbClr val="85B033"/>
                </a:solidFill>
                <a:latin typeface="Helvetica Neue"/>
                <a:cs typeface="Helvetica Neue"/>
              </a:rPr>
              <a:t>story</a:t>
            </a:r>
            <a:endParaRPr sz="1000">
              <a:latin typeface="Helvetica Neue"/>
              <a:cs typeface="Helvetica Neue"/>
            </a:endParaRPr>
          </a:p>
          <a:p>
            <a:pPr algn="just"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Start with a story you know and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make  it in Scratch. Imagine a new ending</a:t>
            </a:r>
            <a:r>
              <a:rPr dirty="0" sz="1000" spc="-10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or  a </a:t>
            </a:r>
            <a:r>
              <a:rPr dirty="0" sz="1000" spc="-5">
                <a:solidFill>
                  <a:srgbClr val="4C4D4F"/>
                </a:solidFill>
                <a:latin typeface="Helvetica Neue"/>
                <a:cs typeface="Helvetica Neue"/>
              </a:rPr>
              <a:t>different</a:t>
            </a:r>
            <a:r>
              <a:rPr dirty="0" sz="1000" spc="-90">
                <a:solidFill>
                  <a:srgbClr val="4C4D4F"/>
                </a:solidFill>
                <a:latin typeface="Helvetica Neue"/>
                <a:cs typeface="Helvetica Neue"/>
              </a:rPr>
              <a:t> </a:t>
            </a:r>
            <a:r>
              <a:rPr dirty="0" sz="1000">
                <a:solidFill>
                  <a:srgbClr val="4C4D4F"/>
                </a:solidFill>
                <a:latin typeface="Helvetica Neue"/>
                <a:cs typeface="Helvetica Neue"/>
              </a:rPr>
              <a:t>setting.</a:t>
            </a:r>
            <a:endParaRPr sz="1000">
              <a:latin typeface="Helvetica Neue"/>
              <a:cs typeface="Helvetica Neue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147735" y="2214641"/>
            <a:ext cx="182875" cy="18108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46680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7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709935" y="7421472"/>
            <a:ext cx="103505" cy="1924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00" b="1">
                <a:solidFill>
                  <a:srgbClr val="FFFFFF"/>
                </a:solidFill>
                <a:latin typeface="Helvetica Neue"/>
                <a:cs typeface="Helvetica Neue"/>
              </a:rPr>
              <a:t>8</a:t>
            </a:r>
            <a:endParaRPr sz="1100">
              <a:latin typeface="Helvetica Neue"/>
              <a:cs typeface="Helvetica Neue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"/>
              <a:t>SCRATCH EDUCATOR </a:t>
            </a:r>
            <a:r>
              <a:rPr dirty="0" spc="25"/>
              <a:t>GUIDE </a:t>
            </a:r>
            <a:r>
              <a:rPr dirty="0"/>
              <a:t>•</a:t>
            </a:r>
            <a:r>
              <a:rPr dirty="0" spc="204"/>
              <a:t> </a:t>
            </a:r>
            <a:r>
              <a:rPr dirty="0" sz="1100">
                <a:solidFill>
                  <a:srgbClr val="F8991C"/>
                </a:solidFill>
                <a:hlinkClick r:id="rId15"/>
              </a:rPr>
              <a:t>scratch.mit.edu/go</a:t>
            </a:r>
            <a:endParaRPr sz="1100"/>
          </a:p>
        </p:txBody>
      </p:sp>
      <p:sp>
        <p:nvSpPr>
          <p:cNvPr id="67" name="object 67"/>
          <p:cNvSpPr txBox="1"/>
          <p:nvPr/>
        </p:nvSpPr>
        <p:spPr>
          <a:xfrm>
            <a:off x="5712967" y="7425942"/>
            <a:ext cx="29476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15" b="1">
                <a:solidFill>
                  <a:srgbClr val="939598"/>
                </a:solidFill>
                <a:latin typeface="Helvetica Neue"/>
                <a:cs typeface="Helvetica Neue"/>
              </a:rPr>
              <a:t>SCRATCH EDUCATOR </a:t>
            </a:r>
            <a:r>
              <a:rPr dirty="0" sz="800" spc="25" b="1">
                <a:solidFill>
                  <a:srgbClr val="939598"/>
                </a:solidFill>
                <a:latin typeface="Helvetica Neue"/>
                <a:cs typeface="Helvetica Neue"/>
              </a:rPr>
              <a:t>GUIDE </a:t>
            </a:r>
            <a:r>
              <a:rPr dirty="0" sz="800" b="1">
                <a:solidFill>
                  <a:srgbClr val="939598"/>
                </a:solidFill>
                <a:latin typeface="Helvetica Neue"/>
                <a:cs typeface="Helvetica Neue"/>
              </a:rPr>
              <a:t>•</a:t>
            </a:r>
            <a:r>
              <a:rPr dirty="0" sz="800" spc="204" b="1">
                <a:solidFill>
                  <a:srgbClr val="939598"/>
                </a:solidFill>
                <a:latin typeface="Helvetica Neue"/>
                <a:cs typeface="Helvetica Neue"/>
              </a:rPr>
              <a:t> </a:t>
            </a:r>
            <a:r>
              <a:rPr dirty="0" sz="1100" b="1">
                <a:solidFill>
                  <a:srgbClr val="F8991C"/>
                </a:solidFill>
                <a:latin typeface="Helvetica Neue"/>
                <a:cs typeface="Helvetica Neue"/>
                <a:hlinkClick r:id="rId15"/>
              </a:rPr>
              <a:t>scratch.mit.edu/go</a:t>
            </a:r>
            <a:endParaRPr sz="1100">
              <a:latin typeface="Helvetica Neue"/>
              <a:cs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2017-08-21T12:28:31Z</dcterms:created>
  <dcterms:modified xsi:type="dcterms:W3CDTF">2017-08-21T12:28:31Z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2017-02-15T00:00:00Z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2017-08-21T00:00:00Z</vt:filetime>
  </property>
</Properties>
</file>