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97081" y="1739356"/>
            <a:ext cx="3698875" cy="542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774CCC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w="0"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99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99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2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20" Type="http://schemas.openxmlformats.org/officeDocument/2006/relationships/image" Target="../media/image28.png"/><Relationship Id="rId21" Type="http://schemas.openxmlformats.org/officeDocument/2006/relationships/image" Target="../media/image29.png"/><Relationship Id="rId22" Type="http://schemas.openxmlformats.org/officeDocument/2006/relationships/image" Target="../media/image3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12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Relationship Id="rId15" Type="http://schemas.openxmlformats.org/officeDocument/2006/relationships/image" Target="../media/image38.png"/><Relationship Id="rId16" Type="http://schemas.openxmlformats.org/officeDocument/2006/relationships/image" Target="../media/image39.png"/><Relationship Id="rId17" Type="http://schemas.openxmlformats.org/officeDocument/2006/relationships/image" Target="../media/image40.png"/><Relationship Id="rId18" Type="http://schemas.openxmlformats.org/officeDocument/2006/relationships/image" Target="../media/image28.png"/><Relationship Id="rId19" Type="http://schemas.openxmlformats.org/officeDocument/2006/relationships/image" Target="../media/image4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10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565" y="108155"/>
            <a:ext cx="646449" cy="359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28386" y="102599"/>
            <a:ext cx="646442" cy="3596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117118" y="2653184"/>
            <a:ext cx="2183130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dirty="0" sz="1500" spc="-7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dirty="0" sz="1500" spc="-5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51560" y="41076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78394" y="44212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28778" y="45290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 h="0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58471" y="44788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 h="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24893" y="41933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244539" y="41513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318603" y="41943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309315" y="42955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244536" y="43126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20264" y="42985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81756" y="57754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20877" y="58198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794072" y="6257150"/>
            <a:ext cx="897890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5240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dirty="0" sz="1400" spc="-5" i="1">
                <a:solidFill>
                  <a:srgbClr val="642B73"/>
                </a:solidFill>
                <a:latin typeface="Roboto-MediumItalic"/>
                <a:cs typeface="Roboto-MediumItalic"/>
              </a:rPr>
              <a:t>10</a:t>
            </a:r>
            <a:r>
              <a:rPr dirty="0" sz="1400" spc="-75" i="1">
                <a:solidFill>
                  <a:srgbClr val="642B73"/>
                </a:solidFill>
                <a:latin typeface="Roboto-MediumItalic"/>
                <a:cs typeface="Roboto-MediumItalic"/>
              </a:rPr>
              <a:t> </a:t>
            </a:r>
            <a:r>
              <a:rPr dirty="0" sz="1400" spc="-5" i="1">
                <a:solidFill>
                  <a:srgbClr val="642B73"/>
                </a:solidFill>
                <a:latin typeface="Roboto-MediumItalic"/>
                <a:cs typeface="Roboto-MediumItalic"/>
              </a:rPr>
              <a:t>minutes</a:t>
            </a:r>
            <a:endParaRPr sz="1400">
              <a:latin typeface="Roboto-MediumItalic"/>
              <a:cs typeface="Roboto-MediumItal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7118" y="4335965"/>
            <a:ext cx="224726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Next, help participants as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they create story </a:t>
            </a:r>
            <a:r>
              <a:rPr dirty="0" sz="1500" spc="-10">
                <a:solidFill>
                  <a:srgbClr val="EA6955"/>
                </a:solidFill>
                <a:latin typeface="Roboto"/>
                <a:cs typeface="Roboto"/>
              </a:rPr>
              <a:t>projects, 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working </a:t>
            </a:r>
            <a:r>
              <a:rPr dirty="0" sz="1500">
                <a:solidFill>
                  <a:srgbClr val="EA6955"/>
                </a:solidFill>
                <a:latin typeface="Roboto"/>
                <a:cs typeface="Roboto"/>
              </a:rPr>
              <a:t>at their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dirty="0" sz="1500" spc="-95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25754" y="5938258"/>
            <a:ext cx="2165985" cy="74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the</a:t>
            </a:r>
            <a:r>
              <a:rPr dirty="0" sz="1500" spc="-8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session, 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gather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share  </a:t>
            </a:r>
            <a:r>
              <a:rPr dirty="0" sz="1500">
                <a:solidFill>
                  <a:srgbClr val="642B73"/>
                </a:solidFill>
                <a:latin typeface="Roboto"/>
                <a:cs typeface="Roboto"/>
              </a:rPr>
              <a:t>and</a:t>
            </a:r>
            <a:r>
              <a:rPr dirty="0" sz="1500" spc="-5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54270" y="2965450"/>
            <a:ext cx="897890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640">
              <a:lnSpc>
                <a:spcPts val="1590"/>
              </a:lnSpc>
              <a:spcBef>
                <a:spcPts val="100"/>
              </a:spcBef>
            </a:pPr>
            <a:r>
              <a:rPr dirty="0" sz="1400" spc="114" b="1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spc="-5" i="1">
                <a:solidFill>
                  <a:srgbClr val="00AEEF"/>
                </a:solidFill>
                <a:latin typeface="Roboto-MediumItalic"/>
                <a:cs typeface="Roboto-MediumItalic"/>
              </a:rPr>
              <a:t>10</a:t>
            </a:r>
            <a:r>
              <a:rPr dirty="0" sz="1400" spc="-95" i="1">
                <a:solidFill>
                  <a:srgbClr val="00AEEF"/>
                </a:solidFill>
                <a:latin typeface="Roboto-MediumItalic"/>
                <a:cs typeface="Roboto-MediumItalic"/>
              </a:rPr>
              <a:t> </a:t>
            </a:r>
            <a:r>
              <a:rPr dirty="0" sz="1400" spc="-5" i="1">
                <a:solidFill>
                  <a:srgbClr val="00AEEF"/>
                </a:solidFill>
                <a:latin typeface="Roboto-MediumItalic"/>
                <a:cs typeface="Roboto-MediumItalic"/>
              </a:rPr>
              <a:t>minutes</a:t>
            </a:r>
            <a:endParaRPr sz="1400">
              <a:latin typeface="Roboto-MediumItalic"/>
              <a:cs typeface="Roboto-MediumItal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94072" y="4644557"/>
            <a:ext cx="897890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360">
              <a:lnSpc>
                <a:spcPts val="1590"/>
              </a:lnSpc>
              <a:spcBef>
                <a:spcPts val="100"/>
              </a:spcBef>
            </a:pPr>
            <a:r>
              <a:rPr dirty="0" sz="1400" spc="100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dirty="0" sz="1400" spc="-5" i="1">
                <a:solidFill>
                  <a:srgbClr val="EA6955"/>
                </a:solidFill>
                <a:latin typeface="Roboto-MediumItalic"/>
                <a:cs typeface="Roboto-MediumItalic"/>
              </a:rPr>
              <a:t>40</a:t>
            </a:r>
            <a:r>
              <a:rPr dirty="0" sz="1400" spc="-70" i="1">
                <a:solidFill>
                  <a:srgbClr val="EA6955"/>
                </a:solidFill>
                <a:latin typeface="Roboto-MediumItalic"/>
                <a:cs typeface="Roboto-MediumItalic"/>
              </a:rPr>
              <a:t> </a:t>
            </a:r>
            <a:r>
              <a:rPr dirty="0" sz="1400" spc="-5" i="1">
                <a:solidFill>
                  <a:srgbClr val="EA6955"/>
                </a:solidFill>
                <a:latin typeface="Roboto-MediumItalic"/>
                <a:cs typeface="Roboto-MediumItalic"/>
              </a:rPr>
              <a:t>minutes</a:t>
            </a:r>
            <a:endParaRPr sz="1400">
              <a:latin typeface="Roboto-MediumItalic"/>
              <a:cs typeface="Roboto-MediumItal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066545" y="2789909"/>
            <a:ext cx="172910" cy="1437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dirty="0" sz="1800" spc="75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dirty="0" sz="1500" spc="-3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4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3100" y="773766"/>
            <a:ext cx="3813175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20" b="1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dirty="0" sz="2000" spc="9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2000" spc="45" b="1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dirty="0" sz="2700" spc="35" b="1">
                <a:solidFill>
                  <a:srgbClr val="774CCC"/>
                </a:solidFill>
                <a:latin typeface="Montserrat-Black"/>
                <a:cs typeface="Montserrat-Black"/>
              </a:rPr>
              <a:t>Create </a:t>
            </a:r>
            <a:r>
              <a:rPr dirty="0" sz="2700" b="1">
                <a:solidFill>
                  <a:srgbClr val="774CCC"/>
                </a:solidFill>
                <a:latin typeface="Montserrat-Black"/>
                <a:cs typeface="Montserrat-Black"/>
              </a:rPr>
              <a:t>a</a:t>
            </a:r>
            <a:r>
              <a:rPr dirty="0" sz="2700" spc="220" b="1">
                <a:solidFill>
                  <a:srgbClr val="774CCC"/>
                </a:solidFill>
                <a:latin typeface="Montserrat-Black"/>
                <a:cs typeface="Montserrat-Black"/>
              </a:rPr>
              <a:t> </a:t>
            </a:r>
            <a:r>
              <a:rPr dirty="0" sz="2700" spc="50" b="1">
                <a:solidFill>
                  <a:srgbClr val="774CCC"/>
                </a:solidFill>
                <a:latin typeface="Montserrat-Black"/>
                <a:cs typeface="Montserrat-Black"/>
              </a:rPr>
              <a:t>Story</a:t>
            </a:r>
            <a:endParaRPr sz="2700">
              <a:latin typeface="Montserrat-Black"/>
              <a:cs typeface="Montserrat-Black"/>
            </a:endParaRPr>
          </a:p>
          <a:p>
            <a:pPr marL="12700" marR="5080">
              <a:lnSpc>
                <a:spcPct val="105600"/>
              </a:lnSpc>
              <a:spcBef>
                <a:spcPts val="186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will create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story with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settings,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characters,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and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dialogue.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85800" y="3459695"/>
            <a:ext cx="1851685" cy="13897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5798" y="3457432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02" y="0"/>
                </a:moveTo>
                <a:lnTo>
                  <a:pt x="71719" y="2656"/>
                </a:lnTo>
                <a:lnTo>
                  <a:pt x="21250" y="21250"/>
                </a:lnTo>
                <a:lnTo>
                  <a:pt x="2656" y="71719"/>
                </a:lnTo>
                <a:lnTo>
                  <a:pt x="0" y="170002"/>
                </a:lnTo>
                <a:lnTo>
                  <a:pt x="0" y="1222032"/>
                </a:lnTo>
                <a:lnTo>
                  <a:pt x="2656" y="1320314"/>
                </a:lnTo>
                <a:lnTo>
                  <a:pt x="21250" y="1370784"/>
                </a:lnTo>
                <a:lnTo>
                  <a:pt x="71719" y="1389378"/>
                </a:lnTo>
                <a:lnTo>
                  <a:pt x="170002" y="1392034"/>
                </a:lnTo>
                <a:lnTo>
                  <a:pt x="1681683" y="1392034"/>
                </a:lnTo>
                <a:lnTo>
                  <a:pt x="1779965" y="1389378"/>
                </a:lnTo>
                <a:lnTo>
                  <a:pt x="1830435" y="1370784"/>
                </a:lnTo>
                <a:lnTo>
                  <a:pt x="1849029" y="1320314"/>
                </a:lnTo>
                <a:lnTo>
                  <a:pt x="1851685" y="1222032"/>
                </a:lnTo>
                <a:lnTo>
                  <a:pt x="1851685" y="170002"/>
                </a:lnTo>
                <a:lnTo>
                  <a:pt x="1849029" y="71719"/>
                </a:lnTo>
                <a:lnTo>
                  <a:pt x="1830435" y="21250"/>
                </a:lnTo>
                <a:lnTo>
                  <a:pt x="1779965" y="2656"/>
                </a:lnTo>
                <a:lnTo>
                  <a:pt x="1681683" y="0"/>
                </a:lnTo>
                <a:lnTo>
                  <a:pt x="170002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99080" y="3457435"/>
            <a:ext cx="1851682" cy="13920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99076" y="3457432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02" y="0"/>
                </a:moveTo>
                <a:lnTo>
                  <a:pt x="71719" y="2656"/>
                </a:lnTo>
                <a:lnTo>
                  <a:pt x="21250" y="21250"/>
                </a:lnTo>
                <a:lnTo>
                  <a:pt x="2656" y="71719"/>
                </a:lnTo>
                <a:lnTo>
                  <a:pt x="0" y="170002"/>
                </a:lnTo>
                <a:lnTo>
                  <a:pt x="0" y="1222032"/>
                </a:lnTo>
                <a:lnTo>
                  <a:pt x="2656" y="1320314"/>
                </a:lnTo>
                <a:lnTo>
                  <a:pt x="21250" y="1370784"/>
                </a:lnTo>
                <a:lnTo>
                  <a:pt x="71719" y="1389378"/>
                </a:lnTo>
                <a:lnTo>
                  <a:pt x="170002" y="1392034"/>
                </a:lnTo>
                <a:lnTo>
                  <a:pt x="1681683" y="1392034"/>
                </a:lnTo>
                <a:lnTo>
                  <a:pt x="1779965" y="1389378"/>
                </a:lnTo>
                <a:lnTo>
                  <a:pt x="1830435" y="1370784"/>
                </a:lnTo>
                <a:lnTo>
                  <a:pt x="1849029" y="1320314"/>
                </a:lnTo>
                <a:lnTo>
                  <a:pt x="1851685" y="1222032"/>
                </a:lnTo>
                <a:lnTo>
                  <a:pt x="1851685" y="170002"/>
                </a:lnTo>
                <a:lnTo>
                  <a:pt x="1849029" y="71719"/>
                </a:lnTo>
                <a:lnTo>
                  <a:pt x="1830435" y="21250"/>
                </a:lnTo>
                <a:lnTo>
                  <a:pt x="1779965" y="2656"/>
                </a:lnTo>
                <a:lnTo>
                  <a:pt x="1681683" y="0"/>
                </a:lnTo>
                <a:lnTo>
                  <a:pt x="170002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5800" y="4904130"/>
            <a:ext cx="1851685" cy="13920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85798" y="4904132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02" y="0"/>
                </a:moveTo>
                <a:lnTo>
                  <a:pt x="71719" y="2656"/>
                </a:lnTo>
                <a:lnTo>
                  <a:pt x="21250" y="21250"/>
                </a:lnTo>
                <a:lnTo>
                  <a:pt x="2656" y="71719"/>
                </a:lnTo>
                <a:lnTo>
                  <a:pt x="0" y="170002"/>
                </a:lnTo>
                <a:lnTo>
                  <a:pt x="0" y="1222032"/>
                </a:lnTo>
                <a:lnTo>
                  <a:pt x="2656" y="1320314"/>
                </a:lnTo>
                <a:lnTo>
                  <a:pt x="21250" y="1370784"/>
                </a:lnTo>
                <a:lnTo>
                  <a:pt x="71719" y="1389378"/>
                </a:lnTo>
                <a:lnTo>
                  <a:pt x="170002" y="1392034"/>
                </a:lnTo>
                <a:lnTo>
                  <a:pt x="1681683" y="1392034"/>
                </a:lnTo>
                <a:lnTo>
                  <a:pt x="1779965" y="1389378"/>
                </a:lnTo>
                <a:lnTo>
                  <a:pt x="1830435" y="1370784"/>
                </a:lnTo>
                <a:lnTo>
                  <a:pt x="1849029" y="1320314"/>
                </a:lnTo>
                <a:lnTo>
                  <a:pt x="1851685" y="1222032"/>
                </a:lnTo>
                <a:lnTo>
                  <a:pt x="1851685" y="170002"/>
                </a:lnTo>
                <a:lnTo>
                  <a:pt x="1849029" y="71719"/>
                </a:lnTo>
                <a:lnTo>
                  <a:pt x="1830435" y="21250"/>
                </a:lnTo>
                <a:lnTo>
                  <a:pt x="1779965" y="2656"/>
                </a:lnTo>
                <a:lnTo>
                  <a:pt x="1681683" y="0"/>
                </a:lnTo>
                <a:lnTo>
                  <a:pt x="170002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99080" y="4904130"/>
            <a:ext cx="1850774" cy="13879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599076" y="4904132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02" y="0"/>
                </a:moveTo>
                <a:lnTo>
                  <a:pt x="71719" y="2656"/>
                </a:lnTo>
                <a:lnTo>
                  <a:pt x="21250" y="21250"/>
                </a:lnTo>
                <a:lnTo>
                  <a:pt x="2656" y="71719"/>
                </a:lnTo>
                <a:lnTo>
                  <a:pt x="0" y="170002"/>
                </a:lnTo>
                <a:lnTo>
                  <a:pt x="0" y="1222032"/>
                </a:lnTo>
                <a:lnTo>
                  <a:pt x="2656" y="1320314"/>
                </a:lnTo>
                <a:lnTo>
                  <a:pt x="21250" y="1370784"/>
                </a:lnTo>
                <a:lnTo>
                  <a:pt x="71719" y="1389378"/>
                </a:lnTo>
                <a:lnTo>
                  <a:pt x="170002" y="1392034"/>
                </a:lnTo>
                <a:lnTo>
                  <a:pt x="1681683" y="1392034"/>
                </a:lnTo>
                <a:lnTo>
                  <a:pt x="1779965" y="1389378"/>
                </a:lnTo>
                <a:lnTo>
                  <a:pt x="1830435" y="1370784"/>
                </a:lnTo>
                <a:lnTo>
                  <a:pt x="1849029" y="1320314"/>
                </a:lnTo>
                <a:lnTo>
                  <a:pt x="1851685" y="1222032"/>
                </a:lnTo>
                <a:lnTo>
                  <a:pt x="1851685" y="170002"/>
                </a:lnTo>
                <a:lnTo>
                  <a:pt x="1849029" y="71719"/>
                </a:lnTo>
                <a:lnTo>
                  <a:pt x="1830435" y="21250"/>
                </a:lnTo>
                <a:lnTo>
                  <a:pt x="1779965" y="2656"/>
                </a:lnTo>
                <a:lnTo>
                  <a:pt x="1681683" y="0"/>
                </a:lnTo>
                <a:lnTo>
                  <a:pt x="170002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10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565" y="108155"/>
            <a:ext cx="646449" cy="359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28386" y="102599"/>
            <a:ext cx="646442" cy="3596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18555" y="1949884"/>
            <a:ext cx="4111625" cy="1555750"/>
          </a:xfrm>
          <a:custGeom>
            <a:avLst/>
            <a:gdLst/>
            <a:ahLst/>
            <a:cxnLst/>
            <a:rect l="l" t="t" r="r" b="b"/>
            <a:pathLst>
              <a:path w="4111625" h="1555750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55318"/>
                </a:lnTo>
                <a:lnTo>
                  <a:pt x="3996944" y="1555318"/>
                </a:lnTo>
                <a:lnTo>
                  <a:pt x="4063023" y="1553532"/>
                </a:lnTo>
                <a:lnTo>
                  <a:pt x="4096956" y="1541030"/>
                </a:lnTo>
                <a:lnTo>
                  <a:pt x="4109458" y="1507097"/>
                </a:lnTo>
                <a:lnTo>
                  <a:pt x="4111244" y="1441018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54998" y="2007059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18555" y="3575303"/>
            <a:ext cx="4111625" cy="3597275"/>
          </a:xfrm>
          <a:custGeom>
            <a:avLst/>
            <a:gdLst/>
            <a:ahLst/>
            <a:cxnLst/>
            <a:rect l="l" t="t" r="r" b="b"/>
            <a:pathLst>
              <a:path w="4111625" h="359727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596754"/>
                </a:lnTo>
                <a:lnTo>
                  <a:pt x="3996944" y="3596754"/>
                </a:lnTo>
                <a:lnTo>
                  <a:pt x="4063023" y="3594968"/>
                </a:lnTo>
                <a:lnTo>
                  <a:pt x="4096956" y="3582466"/>
                </a:lnTo>
                <a:lnTo>
                  <a:pt x="4109458" y="3548533"/>
                </a:lnTo>
                <a:lnTo>
                  <a:pt x="4111244" y="3482454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54998" y="36258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017415" y="6974141"/>
            <a:ext cx="1132205" cy="0"/>
          </a:xfrm>
          <a:custGeom>
            <a:avLst/>
            <a:gdLst/>
            <a:ahLst/>
            <a:cxnLst/>
            <a:rect l="l" t="t" r="r" b="b"/>
            <a:pathLst>
              <a:path w="1132204" h="0">
                <a:moveTo>
                  <a:pt x="0" y="0"/>
                </a:moveTo>
                <a:lnTo>
                  <a:pt x="1131811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967113" y="69741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174387" y="697414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893963" y="6743417"/>
            <a:ext cx="23056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at:</a:t>
            </a:r>
            <a:r>
              <a:rPr dirty="0" sz="1000" spc="19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baseline="2777" sz="1500" spc="-15" b="1">
                <a:solidFill>
                  <a:srgbClr val="00AEEF"/>
                </a:solidFill>
                <a:latin typeface="Roboto"/>
                <a:cs typeface="Roboto"/>
              </a:rPr>
              <a:t>scratch.mit.edu/story</a:t>
            </a:r>
            <a:endParaRPr baseline="2777" sz="1500">
              <a:latin typeface="Roboto"/>
              <a:cs typeface="Robo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dirty="0" sz="1800" spc="25" b="1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sz="1800" spc="30" b="1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800" spc="25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800" spc="35" b="1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z="1500" spc="-5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22122" y="3221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22122" y="44280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295650" y="3181350"/>
            <a:ext cx="1289977" cy="916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95650" y="3181350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09676" y="30226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09676" y="42418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09676" y="54356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09676" y="6489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 h="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7168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22122" y="66632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22122" y="56218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82880">
              <a:lnSpc>
                <a:spcPct val="100000"/>
              </a:lnSpc>
              <a:spcBef>
                <a:spcPts val="450"/>
              </a:spcBef>
            </a:pPr>
            <a:r>
              <a:rPr dirty="0" spc="-5"/>
              <a:t>Preview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Tutorial</a:t>
            </a:r>
          </a:p>
          <a:p>
            <a:pPr marL="13970" marR="1402080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 i="1">
                <a:solidFill>
                  <a:srgbClr val="4C4D4F"/>
                </a:solidFill>
                <a:latin typeface="Roboto-MediumItalic"/>
                <a:cs typeface="Roboto-MediumItalic"/>
              </a:rPr>
              <a:t>Create </a:t>
            </a:r>
            <a:r>
              <a:rPr dirty="0" b="0" i="1">
                <a:solidFill>
                  <a:srgbClr val="4C4D4F"/>
                </a:solidFill>
                <a:latin typeface="Roboto-MediumItalic"/>
                <a:cs typeface="Roboto-MediumItalic"/>
              </a:rPr>
              <a:t>a </a:t>
            </a:r>
            <a:r>
              <a:rPr dirty="0" spc="-5" b="0" i="1">
                <a:solidFill>
                  <a:srgbClr val="4C4D4F"/>
                </a:solidFill>
                <a:latin typeface="Roboto-MediumItalic"/>
                <a:cs typeface="Roboto-MediumItalic"/>
              </a:rPr>
              <a:t>Story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dirty="0" u="sng" spc="-10">
                <a:uFill>
                  <a:solidFill>
                    <a:srgbClr val="774CCC"/>
                  </a:solidFill>
                </a:uFill>
              </a:rPr>
              <a:t>scratch.mit.edu/story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/>
          </a:p>
          <a:p>
            <a:pPr marL="182880">
              <a:lnSpc>
                <a:spcPct val="100000"/>
              </a:lnSpc>
              <a:spcBef>
                <a:spcPts val="5"/>
              </a:spcBef>
            </a:pPr>
            <a:r>
              <a:rPr dirty="0"/>
              <a:t>Print the </a:t>
            </a:r>
            <a:r>
              <a:rPr dirty="0" spc="-5"/>
              <a:t>Coding</a:t>
            </a:r>
            <a:r>
              <a:rPr dirty="0" spc="-15"/>
              <a:t> </a:t>
            </a:r>
            <a:r>
              <a:rPr dirty="0" spc="-10"/>
              <a:t>Cards</a:t>
            </a:r>
          </a:p>
          <a:p>
            <a:pPr marL="13970" marR="1452245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pc="-5" b="0" i="1">
                <a:solidFill>
                  <a:srgbClr val="4C4D4F"/>
                </a:solidFill>
                <a:latin typeface="Roboto-MediumItalic"/>
                <a:cs typeface="Roboto-MediumItalic"/>
              </a:rPr>
              <a:t>Create </a:t>
            </a:r>
            <a:r>
              <a:rPr dirty="0" b="0" i="1">
                <a:solidFill>
                  <a:srgbClr val="4C4D4F"/>
                </a:solidFill>
                <a:latin typeface="Roboto-MediumItalic"/>
                <a:cs typeface="Roboto-MediumItalic"/>
              </a:rPr>
              <a:t>a </a:t>
            </a:r>
            <a:r>
              <a:rPr dirty="0" spc="-5" b="0" i="1">
                <a:solidFill>
                  <a:srgbClr val="4C4D4F"/>
                </a:solidFill>
                <a:latin typeface="Roboto-MediumItalic"/>
                <a:cs typeface="Roboto-MediumItalic"/>
              </a:rPr>
              <a:t>Story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cards  to have available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during  the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workshop. </a:t>
            </a: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download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from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page: </a:t>
            </a:r>
            <a:r>
              <a:rPr dirty="0" u="sng" spc="-10">
                <a:uFill>
                  <a:solidFill>
                    <a:srgbClr val="774CCC"/>
                  </a:solidFill>
                </a:uFill>
              </a:rPr>
              <a:t>scratch.mit.edu/ideas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/>
          </a:p>
          <a:p>
            <a:pPr marL="18288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Make </a:t>
            </a:r>
            <a:r>
              <a:rPr dirty="0" spc="-10"/>
              <a:t>sure </a:t>
            </a:r>
            <a:r>
              <a:rPr dirty="0"/>
              <a:t>participants </a:t>
            </a:r>
            <a:r>
              <a:rPr dirty="0" spc="-5"/>
              <a:t>have Scratch</a:t>
            </a:r>
            <a:r>
              <a:rPr dirty="0" spc="5"/>
              <a:t> </a:t>
            </a:r>
            <a:r>
              <a:rPr dirty="0" spc="-5"/>
              <a:t>accounts</a:t>
            </a:r>
          </a:p>
          <a:p>
            <a:pPr marL="13970" marR="111760">
              <a:lnSpc>
                <a:spcPct val="108300"/>
              </a:lnSpc>
              <a:spcBef>
                <a:spcPts val="250"/>
              </a:spcBef>
            </a:pP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dirty="0" u="sng" spc="-5">
                <a:uFill>
                  <a:solidFill>
                    <a:srgbClr val="774CCC"/>
                  </a:solidFill>
                </a:uFill>
              </a:rPr>
              <a:t>scratch.mit.edu</a:t>
            </a:r>
            <a:r>
              <a:rPr dirty="0" spc="-5" b="0">
                <a:latin typeface="Roboto"/>
                <a:cs typeface="Roboto"/>
              </a:rPr>
              <a:t>,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or you can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dirty="0" spc="-25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dirty="0" u="sng" spc="-10">
                <a:uFill>
                  <a:solidFill>
                    <a:srgbClr val="774CCC"/>
                  </a:solidFill>
                </a:uFill>
              </a:rPr>
              <a:t>scratch.mit.edu/educators</a:t>
            </a:r>
          </a:p>
          <a:p>
            <a:pPr>
              <a:lnSpc>
                <a:spcPct val="100000"/>
              </a:lnSpc>
            </a:pPr>
            <a:endParaRPr sz="1100"/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/>
          </a:p>
          <a:p>
            <a:pPr marL="182880">
              <a:lnSpc>
                <a:spcPct val="100000"/>
              </a:lnSpc>
              <a:spcBef>
                <a:spcPts val="5"/>
              </a:spcBef>
            </a:pPr>
            <a:r>
              <a:rPr dirty="0"/>
              <a:t>Set up a </a:t>
            </a:r>
            <a:r>
              <a:rPr dirty="0" spc="-5"/>
              <a:t>studio for </a:t>
            </a:r>
            <a:r>
              <a:rPr dirty="0" spc="-10"/>
              <a:t>project </a:t>
            </a:r>
            <a:r>
              <a:rPr dirty="0" spc="-5"/>
              <a:t>sharing on</a:t>
            </a:r>
            <a:r>
              <a:rPr dirty="0" spc="-20"/>
              <a:t> </a:t>
            </a:r>
            <a:r>
              <a:rPr dirty="0" spc="-5"/>
              <a:t>Scratch</a:t>
            </a:r>
          </a:p>
          <a:p>
            <a:pPr marL="12700" marR="5080">
              <a:lnSpc>
                <a:spcPct val="108300"/>
              </a:lnSpc>
              <a:spcBef>
                <a:spcPts val="229"/>
              </a:spcBef>
            </a:pP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Set up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 studio so 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will be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able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add their </a:t>
            </a:r>
            <a:r>
              <a:rPr dirty="0" spc="-10" b="0">
                <a:solidFill>
                  <a:srgbClr val="4C4D4F"/>
                </a:solidFill>
                <a:latin typeface="Roboto"/>
                <a:cs typeface="Roboto"/>
              </a:rPr>
              <a:t>projects. 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Go to your </a:t>
            </a:r>
            <a:r>
              <a:rPr dirty="0" spc="-5" i="1">
                <a:solidFill>
                  <a:srgbClr val="4C4D4F"/>
                </a:solidFill>
                <a:latin typeface="Roboto-BoldItalic"/>
                <a:cs typeface="Roboto-BoldItalic"/>
              </a:rPr>
              <a:t>My Stuff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page,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pc="-5" i="1">
                <a:solidFill>
                  <a:srgbClr val="4C4D4F"/>
                </a:solidFill>
                <a:latin typeface="Roboto-BoldItalic"/>
                <a:cs typeface="Roboto-BoldItalic"/>
              </a:rPr>
              <a:t>+New Studio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button. </a:t>
            </a: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Type 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in a name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studio.</a:t>
            </a: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Roboto"/>
              <a:cs typeface="Roboto"/>
            </a:endParaRPr>
          </a:p>
          <a:p>
            <a:pPr marL="182880">
              <a:lnSpc>
                <a:spcPct val="100000"/>
              </a:lnSpc>
              <a:spcBef>
                <a:spcPts val="5"/>
              </a:spcBef>
            </a:pPr>
            <a:r>
              <a:rPr dirty="0"/>
              <a:t>Set up </a:t>
            </a:r>
            <a:r>
              <a:rPr dirty="0" spc="-5"/>
              <a:t>computers or</a:t>
            </a:r>
            <a:r>
              <a:rPr dirty="0" spc="-10"/>
              <a:t> laptops</a:t>
            </a:r>
          </a:p>
          <a:p>
            <a:pPr marL="13970" marR="1228090">
              <a:lnSpc>
                <a:spcPct val="108300"/>
              </a:lnSpc>
              <a:spcBef>
                <a:spcPts val="250"/>
              </a:spcBef>
            </a:pP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Arrange computers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so that participants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individually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dirty="0" b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dirty="0" spc="-15" b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pc="-5" b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</a:p>
        </p:txBody>
      </p:sp>
      <p:sp>
        <p:nvSpPr>
          <p:cNvPr id="37" name="object 37"/>
          <p:cNvSpPr/>
          <p:nvPr/>
        </p:nvSpPr>
        <p:spPr>
          <a:xfrm>
            <a:off x="5980176" y="4442459"/>
            <a:ext cx="3611880" cy="21808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5870373" y="2050034"/>
            <a:ext cx="3852545" cy="2296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Activity: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Story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Starters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in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Bag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Roboto"/>
              <a:cs typeface="Roboto"/>
            </a:endParaRPr>
          </a:p>
          <a:p>
            <a:pPr marL="30480" marR="127635">
              <a:lnSpc>
                <a:spcPct val="108300"/>
              </a:lnSpc>
              <a:spcBef>
                <a:spcPts val="5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brief story by giving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bag with  three objects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it, and asking them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include all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items in  the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story.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each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bag, you could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include small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objects, pictures of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animals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characters,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and/or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words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(people,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places, or</a:t>
            </a:r>
            <a:r>
              <a:rPr dirty="0" sz="1000" spc="-3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things).</a:t>
            </a:r>
            <a:endParaRPr sz="1000">
              <a:latin typeface="Roboto"/>
              <a:cs typeface="Roboto"/>
            </a:endParaRPr>
          </a:p>
          <a:p>
            <a:pPr marL="30480" marR="5080">
              <a:lnSpc>
                <a:spcPct val="108300"/>
              </a:lnSpc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Divide 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into groups of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two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three,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each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pick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bag. Give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few minutes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come up 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quick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story.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Roboto"/>
              <a:cs typeface="Roboto"/>
            </a:endParaRPr>
          </a:p>
          <a:p>
            <a:pPr marL="36195">
              <a:lnSpc>
                <a:spcPct val="100000"/>
              </a:lnSpc>
            </a:pP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and Inspiration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Roboto"/>
              <a:cs typeface="Roboto"/>
            </a:endParaRPr>
          </a:p>
          <a:p>
            <a:pPr marL="54610" marR="554990">
              <a:lnSpc>
                <a:spcPct val="108300"/>
              </a:lnSpc>
            </a:pP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 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Story tutorial video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show  participants how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they can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making stories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Scratch.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289300" y="1849745"/>
            <a:ext cx="1372925" cy="8289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10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565" y="108155"/>
            <a:ext cx="646449" cy="359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28386" y="102599"/>
            <a:ext cx="646442" cy="3596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01111" y="4559300"/>
            <a:ext cx="1999614" cy="1206500"/>
          </a:xfrm>
          <a:custGeom>
            <a:avLst/>
            <a:gdLst/>
            <a:ahLst/>
            <a:cxnLst/>
            <a:rect l="l" t="t" r="r" b="b"/>
            <a:pathLst>
              <a:path w="1999614" h="1206500">
                <a:moveTo>
                  <a:pt x="1999488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06500"/>
                </a:lnTo>
                <a:lnTo>
                  <a:pt x="1885188" y="1206500"/>
                </a:lnTo>
                <a:lnTo>
                  <a:pt x="1951267" y="1204714"/>
                </a:lnTo>
                <a:lnTo>
                  <a:pt x="1985200" y="1192212"/>
                </a:lnTo>
                <a:lnTo>
                  <a:pt x="1997702" y="1158279"/>
                </a:lnTo>
                <a:lnTo>
                  <a:pt x="1999488" y="1092200"/>
                </a:lnTo>
                <a:lnTo>
                  <a:pt x="1999488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42767" y="4598822"/>
            <a:ext cx="1916430" cy="278130"/>
          </a:xfrm>
          <a:custGeom>
            <a:avLst/>
            <a:gdLst/>
            <a:ahLst/>
            <a:cxnLst/>
            <a:rect l="l" t="t" r="r" b="b"/>
            <a:pathLst>
              <a:path w="1916429" h="278129">
                <a:moveTo>
                  <a:pt x="19161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1916176" y="277977"/>
                </a:lnTo>
                <a:lnTo>
                  <a:pt x="1916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85800" y="4559300"/>
            <a:ext cx="2036445" cy="1206500"/>
          </a:xfrm>
          <a:custGeom>
            <a:avLst/>
            <a:gdLst/>
            <a:ahLst/>
            <a:cxnLst/>
            <a:rect l="l" t="t" r="r" b="b"/>
            <a:pathLst>
              <a:path w="2036445" h="1206500">
                <a:moveTo>
                  <a:pt x="203606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06500"/>
                </a:lnTo>
                <a:lnTo>
                  <a:pt x="1921764" y="1206500"/>
                </a:lnTo>
                <a:lnTo>
                  <a:pt x="1987843" y="1204714"/>
                </a:lnTo>
                <a:lnTo>
                  <a:pt x="2021776" y="1192212"/>
                </a:lnTo>
                <a:lnTo>
                  <a:pt x="2034278" y="1158279"/>
                </a:lnTo>
                <a:lnTo>
                  <a:pt x="2036064" y="1092200"/>
                </a:lnTo>
                <a:lnTo>
                  <a:pt x="203606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2965" y="4591319"/>
            <a:ext cx="1954530" cy="278130"/>
          </a:xfrm>
          <a:custGeom>
            <a:avLst/>
            <a:gdLst/>
            <a:ahLst/>
            <a:cxnLst/>
            <a:rect l="l" t="t" r="r" b="b"/>
            <a:pathLst>
              <a:path w="1954530" h="278129">
                <a:moveTo>
                  <a:pt x="19542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299"/>
                </a:lnTo>
                <a:lnTo>
                  <a:pt x="0" y="277977"/>
                </a:lnTo>
                <a:lnTo>
                  <a:pt x="1954276" y="277977"/>
                </a:lnTo>
                <a:lnTo>
                  <a:pt x="19542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72318" y="1981201"/>
            <a:ext cx="2025014" cy="1289685"/>
          </a:xfrm>
          <a:custGeom>
            <a:avLst/>
            <a:gdLst/>
            <a:ahLst/>
            <a:cxnLst/>
            <a:rect l="l" t="t" r="r" b="b"/>
            <a:pathLst>
              <a:path w="2025014" h="1289685">
                <a:moveTo>
                  <a:pt x="2024888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9126"/>
                </a:lnTo>
                <a:lnTo>
                  <a:pt x="1910588" y="1289126"/>
                </a:lnTo>
                <a:lnTo>
                  <a:pt x="1976667" y="1287340"/>
                </a:lnTo>
                <a:lnTo>
                  <a:pt x="2010600" y="1274838"/>
                </a:lnTo>
                <a:lnTo>
                  <a:pt x="2023102" y="1240905"/>
                </a:lnTo>
                <a:lnTo>
                  <a:pt x="2024888" y="1174826"/>
                </a:lnTo>
                <a:lnTo>
                  <a:pt x="2024888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14335" y="2017702"/>
            <a:ext cx="1941195" cy="399415"/>
          </a:xfrm>
          <a:custGeom>
            <a:avLst/>
            <a:gdLst/>
            <a:ahLst/>
            <a:cxnLst/>
            <a:rect l="l" t="t" r="r" b="b"/>
            <a:pathLst>
              <a:path w="1941195" h="399414">
                <a:moveTo>
                  <a:pt x="194085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1940852" y="398830"/>
                </a:lnTo>
                <a:lnTo>
                  <a:pt x="1940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17676" y="6134100"/>
            <a:ext cx="4111625" cy="965200"/>
          </a:xfrm>
          <a:custGeom>
            <a:avLst/>
            <a:gdLst/>
            <a:ahLst/>
            <a:cxnLst/>
            <a:rect l="l" t="t" r="r" b="b"/>
            <a:pathLst>
              <a:path w="4111625" h="9652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965200"/>
                </a:lnTo>
                <a:lnTo>
                  <a:pt x="3997109" y="965200"/>
                </a:lnTo>
                <a:lnTo>
                  <a:pt x="4063188" y="963414"/>
                </a:lnTo>
                <a:lnTo>
                  <a:pt x="4097121" y="950912"/>
                </a:lnTo>
                <a:lnTo>
                  <a:pt x="4109623" y="916979"/>
                </a:lnTo>
                <a:lnTo>
                  <a:pt x="4111409" y="8509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85800" y="3314700"/>
            <a:ext cx="4111625" cy="1206500"/>
          </a:xfrm>
          <a:custGeom>
            <a:avLst/>
            <a:gdLst/>
            <a:ahLst/>
            <a:cxnLst/>
            <a:rect l="l" t="t" r="r" b="b"/>
            <a:pathLst>
              <a:path w="4111625" h="12065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06500"/>
                </a:lnTo>
                <a:lnTo>
                  <a:pt x="3997109" y="1206500"/>
                </a:lnTo>
                <a:lnTo>
                  <a:pt x="4063188" y="1204714"/>
                </a:lnTo>
                <a:lnTo>
                  <a:pt x="4097121" y="1192212"/>
                </a:lnTo>
                <a:lnTo>
                  <a:pt x="4109623" y="1158279"/>
                </a:lnTo>
                <a:lnTo>
                  <a:pt x="4111409" y="10922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3290" y="33521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88277" y="1975280"/>
            <a:ext cx="2025014" cy="1289685"/>
          </a:xfrm>
          <a:custGeom>
            <a:avLst/>
            <a:gdLst/>
            <a:ahLst/>
            <a:cxnLst/>
            <a:rect l="l" t="t" r="r" b="b"/>
            <a:pathLst>
              <a:path w="2025014" h="1289685">
                <a:moveTo>
                  <a:pt x="2024888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9126"/>
                </a:lnTo>
                <a:lnTo>
                  <a:pt x="1910588" y="1289126"/>
                </a:lnTo>
                <a:lnTo>
                  <a:pt x="1976667" y="1287340"/>
                </a:lnTo>
                <a:lnTo>
                  <a:pt x="2010600" y="1274838"/>
                </a:lnTo>
                <a:lnTo>
                  <a:pt x="2023102" y="1240905"/>
                </a:lnTo>
                <a:lnTo>
                  <a:pt x="2024888" y="1174826"/>
                </a:lnTo>
                <a:lnTo>
                  <a:pt x="2024888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30294" y="2011781"/>
            <a:ext cx="1941195" cy="399415"/>
          </a:xfrm>
          <a:custGeom>
            <a:avLst/>
            <a:gdLst/>
            <a:ahLst/>
            <a:cxnLst/>
            <a:rect l="l" t="t" r="r" b="b"/>
            <a:pathLst>
              <a:path w="1941195" h="399414">
                <a:moveTo>
                  <a:pt x="194085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1940852" y="398830"/>
                </a:lnTo>
                <a:lnTo>
                  <a:pt x="1940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dirty="0" sz="1800" spc="3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800" spc="35" b="1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dirty="0" sz="1800" spc="14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6484" y="2031575"/>
            <a:ext cx="13779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In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Scratch, click</a:t>
            </a:r>
            <a:r>
              <a:rPr dirty="0" sz="1000" spc="-7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Create.  Choose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1000" spc="-2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backdrop.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>
                <a:solidFill>
                  <a:srgbClr val="EA6955"/>
                </a:solidFill>
              </a:rPr>
              <a:t>C</a:t>
            </a:r>
            <a:r>
              <a:rPr dirty="0" spc="40">
                <a:solidFill>
                  <a:srgbClr val="EA6955"/>
                </a:solidFill>
              </a:rPr>
              <a:t>r</a:t>
            </a:r>
            <a:r>
              <a:rPr dirty="0" spc="65">
                <a:solidFill>
                  <a:srgbClr val="EA6955"/>
                </a:solidFill>
              </a:rPr>
              <a:t>eate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699252" y="1221866"/>
            <a:ext cx="347154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create Story 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projects,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own or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pairs.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70963" y="3462064"/>
            <a:ext cx="18148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dirty="0" sz="1000" spc="-4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75953" y="6219916"/>
            <a:ext cx="15252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Suggest Ideas 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for</a:t>
            </a:r>
            <a:r>
              <a:rPr dirty="0" sz="1000" spc="-7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dirty="0" sz="700" spc="65" b="1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dirty="0" sz="700" spc="5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700" spc="55" b="1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54750" y="2523998"/>
            <a:ext cx="1200785" cy="686435"/>
          </a:xfrm>
          <a:custGeom>
            <a:avLst/>
            <a:gdLst/>
            <a:ahLst/>
            <a:cxnLst/>
            <a:rect l="l" t="t" r="r" b="b"/>
            <a:pathLst>
              <a:path w="1200784" h="686435">
                <a:moveTo>
                  <a:pt x="1075194" y="522274"/>
                </a:moveTo>
                <a:lnTo>
                  <a:pt x="990206" y="522274"/>
                </a:lnTo>
                <a:lnTo>
                  <a:pt x="996278" y="541343"/>
                </a:lnTo>
                <a:lnTo>
                  <a:pt x="1001987" y="584423"/>
                </a:lnTo>
                <a:lnTo>
                  <a:pt x="999573" y="637412"/>
                </a:lnTo>
                <a:lnTo>
                  <a:pt x="981278" y="686206"/>
                </a:lnTo>
                <a:lnTo>
                  <a:pt x="1044360" y="651455"/>
                </a:lnTo>
                <a:lnTo>
                  <a:pt x="1075170" y="622795"/>
                </a:lnTo>
                <a:lnTo>
                  <a:pt x="1082514" y="584858"/>
                </a:lnTo>
                <a:lnTo>
                  <a:pt x="1075194" y="522274"/>
                </a:lnTo>
                <a:close/>
              </a:path>
              <a:path w="1200784" h="686435">
                <a:moveTo>
                  <a:pt x="1146225" y="0"/>
                </a:moveTo>
                <a:lnTo>
                  <a:pt x="54178" y="0"/>
                </a:lnTo>
                <a:lnTo>
                  <a:pt x="22856" y="1707"/>
                </a:lnTo>
                <a:lnTo>
                  <a:pt x="6772" y="13663"/>
                </a:lnTo>
                <a:lnTo>
                  <a:pt x="846" y="46114"/>
                </a:lnTo>
                <a:lnTo>
                  <a:pt x="0" y="109308"/>
                </a:lnTo>
                <a:lnTo>
                  <a:pt x="0" y="412965"/>
                </a:lnTo>
                <a:lnTo>
                  <a:pt x="846" y="476160"/>
                </a:lnTo>
                <a:lnTo>
                  <a:pt x="6772" y="508611"/>
                </a:lnTo>
                <a:lnTo>
                  <a:pt x="22856" y="520566"/>
                </a:lnTo>
                <a:lnTo>
                  <a:pt x="54178" y="522274"/>
                </a:lnTo>
                <a:lnTo>
                  <a:pt x="1146225" y="522274"/>
                </a:lnTo>
                <a:lnTo>
                  <a:pt x="1177547" y="520566"/>
                </a:lnTo>
                <a:lnTo>
                  <a:pt x="1193631" y="508611"/>
                </a:lnTo>
                <a:lnTo>
                  <a:pt x="1199557" y="476160"/>
                </a:lnTo>
                <a:lnTo>
                  <a:pt x="1200403" y="412965"/>
                </a:lnTo>
                <a:lnTo>
                  <a:pt x="1200403" y="109308"/>
                </a:lnTo>
                <a:lnTo>
                  <a:pt x="1199557" y="46114"/>
                </a:lnTo>
                <a:lnTo>
                  <a:pt x="1193631" y="13663"/>
                </a:lnTo>
                <a:lnTo>
                  <a:pt x="1177547" y="1707"/>
                </a:lnTo>
                <a:lnTo>
                  <a:pt x="1146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455154" y="2663678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230911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429961" y="2538145"/>
            <a:ext cx="20320" cy="48895"/>
          </a:xfrm>
          <a:custGeom>
            <a:avLst/>
            <a:gdLst/>
            <a:ahLst/>
            <a:cxnLst/>
            <a:rect l="l" t="t" r="r" b="b"/>
            <a:pathLst>
              <a:path w="20320" h="48894">
                <a:moveTo>
                  <a:pt x="20243" y="48628"/>
                </a:moveTo>
                <a:lnTo>
                  <a:pt x="17057" y="35365"/>
                </a:lnTo>
                <a:lnTo>
                  <a:pt x="12736" y="22371"/>
                </a:lnTo>
                <a:lnTo>
                  <a:pt x="7108" y="10348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341046" y="2523998"/>
            <a:ext cx="1015365" cy="0"/>
          </a:xfrm>
          <a:custGeom>
            <a:avLst/>
            <a:gdLst/>
            <a:ahLst/>
            <a:cxnLst/>
            <a:rect l="l" t="t" r="r" b="b"/>
            <a:pathLst>
              <a:path w="1015365" h="0">
                <a:moveTo>
                  <a:pt x="101492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256677" y="2549988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15633" y="0"/>
                </a:moveTo>
                <a:lnTo>
                  <a:pt x="10722" y="9347"/>
                </a:lnTo>
                <a:lnTo>
                  <a:pt x="6349" y="20701"/>
                </a:lnTo>
                <a:lnTo>
                  <a:pt x="2710" y="34254"/>
                </a:lnTo>
                <a:lnTo>
                  <a:pt x="0" y="5020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254747" y="267568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91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259695" y="2983500"/>
            <a:ext cx="20320" cy="48895"/>
          </a:xfrm>
          <a:custGeom>
            <a:avLst/>
            <a:gdLst/>
            <a:ahLst/>
            <a:cxnLst/>
            <a:rect l="l" t="t" r="r" b="b"/>
            <a:pathLst>
              <a:path w="20320" h="48894">
                <a:moveTo>
                  <a:pt x="0" y="0"/>
                </a:moveTo>
                <a:lnTo>
                  <a:pt x="3186" y="13263"/>
                </a:lnTo>
                <a:lnTo>
                  <a:pt x="7507" y="26257"/>
                </a:lnTo>
                <a:lnTo>
                  <a:pt x="13135" y="38279"/>
                </a:lnTo>
                <a:lnTo>
                  <a:pt x="20243" y="48628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405389" y="3046277"/>
            <a:ext cx="808355" cy="0"/>
          </a:xfrm>
          <a:custGeom>
            <a:avLst/>
            <a:gdLst/>
            <a:ahLst/>
            <a:cxnLst/>
            <a:rect l="l" t="t" r="r" b="b"/>
            <a:pathLst>
              <a:path w="808354" h="0">
                <a:moveTo>
                  <a:pt x="0" y="0"/>
                </a:moveTo>
                <a:lnTo>
                  <a:pt x="807999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248445" y="3084065"/>
            <a:ext cx="8890" cy="100965"/>
          </a:xfrm>
          <a:custGeom>
            <a:avLst/>
            <a:gdLst/>
            <a:ahLst/>
            <a:cxnLst/>
            <a:rect l="l" t="t" r="r" b="b"/>
            <a:pathLst>
              <a:path w="8890" h="100964">
                <a:moveTo>
                  <a:pt x="5867" y="0"/>
                </a:moveTo>
                <a:lnTo>
                  <a:pt x="8220" y="23179"/>
                </a:lnTo>
                <a:lnTo>
                  <a:pt x="8643" y="48844"/>
                </a:lnTo>
                <a:lnTo>
                  <a:pt x="6212" y="75309"/>
                </a:lnTo>
                <a:lnTo>
                  <a:pt x="0" y="1008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274148" y="3079690"/>
            <a:ext cx="57150" cy="103505"/>
          </a:xfrm>
          <a:custGeom>
            <a:avLst/>
            <a:gdLst/>
            <a:ahLst/>
            <a:cxnLst/>
            <a:rect l="l" t="t" r="r" b="b"/>
            <a:pathLst>
              <a:path w="57150" h="103505">
                <a:moveTo>
                  <a:pt x="0" y="103035"/>
                </a:moveTo>
                <a:lnTo>
                  <a:pt x="18538" y="84258"/>
                </a:lnTo>
                <a:lnTo>
                  <a:pt x="35855" y="60771"/>
                </a:lnTo>
                <a:lnTo>
                  <a:pt x="49424" y="32656"/>
                </a:lnTo>
                <a:lnTo>
                  <a:pt x="5671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437590" y="2970084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203"/>
                </a:moveTo>
                <a:lnTo>
                  <a:pt x="4910" y="40855"/>
                </a:lnTo>
                <a:lnTo>
                  <a:pt x="9283" y="29502"/>
                </a:lnTo>
                <a:lnTo>
                  <a:pt x="12923" y="15948"/>
                </a:lnTo>
                <a:lnTo>
                  <a:pt x="15633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454062" y="2613493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1092" y="38176"/>
                </a:moveTo>
                <a:lnTo>
                  <a:pt x="1092" y="19824"/>
                </a:lnTo>
                <a:lnTo>
                  <a:pt x="1092" y="1174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381735" y="2523996"/>
            <a:ext cx="38100" cy="5715"/>
          </a:xfrm>
          <a:custGeom>
            <a:avLst/>
            <a:gdLst/>
            <a:ahLst/>
            <a:cxnLst/>
            <a:rect l="l" t="t" r="r" b="b"/>
            <a:pathLst>
              <a:path w="38100" h="5714">
                <a:moveTo>
                  <a:pt x="38099" y="5283"/>
                </a:moveTo>
                <a:lnTo>
                  <a:pt x="32689" y="1930"/>
                </a:lnTo>
                <a:lnTo>
                  <a:pt x="26441" y="0"/>
                </a:lnTo>
                <a:lnTo>
                  <a:pt x="19240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290513" y="2523996"/>
            <a:ext cx="38100" cy="6985"/>
          </a:xfrm>
          <a:custGeom>
            <a:avLst/>
            <a:gdLst/>
            <a:ahLst/>
            <a:cxnLst/>
            <a:rect l="l" t="t" r="r" b="b"/>
            <a:pathLst>
              <a:path w="38100" h="6985">
                <a:moveTo>
                  <a:pt x="37655" y="0"/>
                </a:moveTo>
                <a:lnTo>
                  <a:pt x="18415" y="0"/>
                </a:lnTo>
                <a:lnTo>
                  <a:pt x="10109" y="0"/>
                </a:lnTo>
                <a:lnTo>
                  <a:pt x="0" y="6565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254750" y="2613557"/>
            <a:ext cx="635" cy="38735"/>
          </a:xfrm>
          <a:custGeom>
            <a:avLst/>
            <a:gdLst/>
            <a:ahLst/>
            <a:cxnLst/>
            <a:rect l="l" t="t" r="r" b="b"/>
            <a:pathLst>
              <a:path w="635" h="38735">
                <a:moveTo>
                  <a:pt x="634" y="0"/>
                </a:moveTo>
                <a:lnTo>
                  <a:pt x="215" y="6146"/>
                </a:lnTo>
                <a:lnTo>
                  <a:pt x="0" y="12725"/>
                </a:lnTo>
                <a:lnTo>
                  <a:pt x="0" y="19761"/>
                </a:lnTo>
                <a:lnTo>
                  <a:pt x="0" y="3811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254750" y="2918611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0" y="0"/>
                </a:moveTo>
                <a:lnTo>
                  <a:pt x="0" y="18351"/>
                </a:lnTo>
                <a:lnTo>
                  <a:pt x="0" y="26415"/>
                </a:lnTo>
                <a:lnTo>
                  <a:pt x="1079" y="3817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290068" y="3040988"/>
            <a:ext cx="35560" cy="5715"/>
          </a:xfrm>
          <a:custGeom>
            <a:avLst/>
            <a:gdLst/>
            <a:ahLst/>
            <a:cxnLst/>
            <a:rect l="l" t="t" r="r" b="b"/>
            <a:pathLst>
              <a:path w="35560" h="5714">
                <a:moveTo>
                  <a:pt x="0" y="0"/>
                </a:moveTo>
                <a:lnTo>
                  <a:pt x="5410" y="3352"/>
                </a:lnTo>
                <a:lnTo>
                  <a:pt x="11658" y="5283"/>
                </a:lnTo>
                <a:lnTo>
                  <a:pt x="18859" y="5283"/>
                </a:lnTo>
                <a:lnTo>
                  <a:pt x="35115" y="5283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344970" y="3046271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 h="0">
                <a:moveTo>
                  <a:pt x="0" y="0"/>
                </a:moveTo>
                <a:lnTo>
                  <a:pt x="16256" y="0"/>
                </a:lnTo>
                <a:lnTo>
                  <a:pt x="35204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225995" y="3046271"/>
            <a:ext cx="24765" cy="16510"/>
          </a:xfrm>
          <a:custGeom>
            <a:avLst/>
            <a:gdLst/>
            <a:ahLst/>
            <a:cxnLst/>
            <a:rect l="l" t="t" r="r" b="b"/>
            <a:pathLst>
              <a:path w="24765" h="16510">
                <a:moveTo>
                  <a:pt x="0" y="0"/>
                </a:moveTo>
                <a:lnTo>
                  <a:pt x="18961" y="0"/>
                </a:lnTo>
                <a:lnTo>
                  <a:pt x="20078" y="723"/>
                </a:lnTo>
                <a:lnTo>
                  <a:pt x="22224" y="6743"/>
                </a:lnTo>
                <a:lnTo>
                  <a:pt x="24409" y="1628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236028" y="3195128"/>
            <a:ext cx="17145" cy="15240"/>
          </a:xfrm>
          <a:custGeom>
            <a:avLst/>
            <a:gdLst/>
            <a:ahLst/>
            <a:cxnLst/>
            <a:rect l="l" t="t" r="r" b="b"/>
            <a:pathLst>
              <a:path w="17145" h="15239">
                <a:moveTo>
                  <a:pt x="8407" y="0"/>
                </a:moveTo>
                <a:lnTo>
                  <a:pt x="6019" y="5308"/>
                </a:lnTo>
                <a:lnTo>
                  <a:pt x="3238" y="10363"/>
                </a:lnTo>
                <a:lnTo>
                  <a:pt x="0" y="15074"/>
                </a:lnTo>
                <a:lnTo>
                  <a:pt x="6845" y="11493"/>
                </a:lnTo>
                <a:lnTo>
                  <a:pt x="16865" y="447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329944" y="3046271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19">
                <a:moveTo>
                  <a:pt x="1524" y="19862"/>
                </a:moveTo>
                <a:lnTo>
                  <a:pt x="1485" y="13449"/>
                </a:lnTo>
                <a:lnTo>
                  <a:pt x="1003" y="6832"/>
                </a:lnTo>
                <a:lnTo>
                  <a:pt x="0" y="0"/>
                </a:lnTo>
                <a:lnTo>
                  <a:pt x="2092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380033" y="3039705"/>
            <a:ext cx="39370" cy="6985"/>
          </a:xfrm>
          <a:custGeom>
            <a:avLst/>
            <a:gdLst/>
            <a:ahLst/>
            <a:cxnLst/>
            <a:rect l="l" t="t" r="r" b="b"/>
            <a:pathLst>
              <a:path w="39370" h="6985">
                <a:moveTo>
                  <a:pt x="0" y="6565"/>
                </a:moveTo>
                <a:lnTo>
                  <a:pt x="20942" y="6565"/>
                </a:lnTo>
                <a:lnTo>
                  <a:pt x="29248" y="6565"/>
                </a:lnTo>
                <a:lnTo>
                  <a:pt x="39357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454506" y="2918611"/>
            <a:ext cx="1270" cy="38735"/>
          </a:xfrm>
          <a:custGeom>
            <a:avLst/>
            <a:gdLst/>
            <a:ahLst/>
            <a:cxnLst/>
            <a:rect l="l" t="t" r="r" b="b"/>
            <a:pathLst>
              <a:path w="1270" h="38735">
                <a:moveTo>
                  <a:pt x="0" y="38112"/>
                </a:moveTo>
                <a:lnTo>
                  <a:pt x="419" y="31953"/>
                </a:lnTo>
                <a:lnTo>
                  <a:pt x="647" y="25374"/>
                </a:lnTo>
                <a:lnTo>
                  <a:pt x="647" y="18351"/>
                </a:lnTo>
                <a:lnTo>
                  <a:pt x="647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6342412" y="2553404"/>
            <a:ext cx="969644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-MediumItalic"/>
                <a:cs typeface="Roboto-MediumItalic"/>
              </a:rPr>
              <a:t>Where </a:t>
            </a:r>
            <a:r>
              <a:rPr dirty="0" sz="1000" i="1">
                <a:solidFill>
                  <a:srgbClr val="4C4D4F"/>
                </a:solidFill>
                <a:latin typeface="Roboto-MediumItalic"/>
                <a:cs typeface="Roboto-MediumItalic"/>
              </a:rPr>
              <a:t>will </a:t>
            </a:r>
            <a:r>
              <a:rPr dirty="0" sz="1000" spc="-10" i="1">
                <a:solidFill>
                  <a:srgbClr val="4C4D4F"/>
                </a:solidFill>
                <a:latin typeface="Roboto-MediumItalic"/>
                <a:cs typeface="Roboto-MediumItalic"/>
              </a:rPr>
              <a:t>your  </a:t>
            </a:r>
            <a:r>
              <a:rPr dirty="0" sz="1000" spc="-5" i="1">
                <a:solidFill>
                  <a:srgbClr val="4C4D4F"/>
                </a:solidFill>
                <a:latin typeface="Roboto-MediumItalic"/>
                <a:cs typeface="Roboto-MediumItalic"/>
              </a:rPr>
              <a:t>story take</a:t>
            </a:r>
            <a:r>
              <a:rPr dirty="0" sz="1000" spc="-85" i="1">
                <a:solidFill>
                  <a:srgbClr val="4C4D4F"/>
                </a:solidFill>
                <a:latin typeface="Roboto-MediumItalic"/>
                <a:cs typeface="Roboto-MediumItalic"/>
              </a:rPr>
              <a:t> </a:t>
            </a:r>
            <a:r>
              <a:rPr dirty="0" sz="1000" i="1">
                <a:solidFill>
                  <a:srgbClr val="4C4D4F"/>
                </a:solidFill>
                <a:latin typeface="Roboto-MediumItalic"/>
                <a:cs typeface="Roboto-MediumItalic"/>
              </a:rPr>
              <a:t>place?</a:t>
            </a:r>
            <a:endParaRPr sz="1000">
              <a:latin typeface="Roboto-MediumItalic"/>
              <a:cs typeface="Roboto-MediumItal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082533" y="2523995"/>
            <a:ext cx="1052830" cy="672465"/>
          </a:xfrm>
          <a:custGeom>
            <a:avLst/>
            <a:gdLst/>
            <a:ahLst/>
            <a:cxnLst/>
            <a:rect l="l" t="t" r="r" b="b"/>
            <a:pathLst>
              <a:path w="1052829" h="672464">
                <a:moveTo>
                  <a:pt x="942784" y="511517"/>
                </a:moveTo>
                <a:lnTo>
                  <a:pt x="868260" y="511517"/>
                </a:lnTo>
                <a:lnTo>
                  <a:pt x="873587" y="530187"/>
                </a:lnTo>
                <a:lnTo>
                  <a:pt x="878593" y="572376"/>
                </a:lnTo>
                <a:lnTo>
                  <a:pt x="876477" y="624271"/>
                </a:lnTo>
                <a:lnTo>
                  <a:pt x="860437" y="672058"/>
                </a:lnTo>
                <a:lnTo>
                  <a:pt x="915745" y="638024"/>
                </a:lnTo>
                <a:lnTo>
                  <a:pt x="942759" y="609957"/>
                </a:lnTo>
                <a:lnTo>
                  <a:pt x="949198" y="572805"/>
                </a:lnTo>
                <a:lnTo>
                  <a:pt x="942784" y="511517"/>
                </a:lnTo>
                <a:close/>
              </a:path>
              <a:path w="1052829" h="672464">
                <a:moveTo>
                  <a:pt x="1005065" y="0"/>
                </a:moveTo>
                <a:lnTo>
                  <a:pt x="47510" y="0"/>
                </a:lnTo>
                <a:lnTo>
                  <a:pt x="20043" y="1672"/>
                </a:lnTo>
                <a:lnTo>
                  <a:pt x="5938" y="13382"/>
                </a:lnTo>
                <a:lnTo>
                  <a:pt x="742" y="45166"/>
                </a:lnTo>
                <a:lnTo>
                  <a:pt x="0" y="107060"/>
                </a:lnTo>
                <a:lnTo>
                  <a:pt x="0" y="404456"/>
                </a:lnTo>
                <a:lnTo>
                  <a:pt x="742" y="466351"/>
                </a:lnTo>
                <a:lnTo>
                  <a:pt x="5938" y="498135"/>
                </a:lnTo>
                <a:lnTo>
                  <a:pt x="20043" y="509845"/>
                </a:lnTo>
                <a:lnTo>
                  <a:pt x="47510" y="511517"/>
                </a:lnTo>
                <a:lnTo>
                  <a:pt x="1005065" y="511517"/>
                </a:lnTo>
                <a:lnTo>
                  <a:pt x="1032532" y="509845"/>
                </a:lnTo>
                <a:lnTo>
                  <a:pt x="1046637" y="498135"/>
                </a:lnTo>
                <a:lnTo>
                  <a:pt x="1051833" y="466351"/>
                </a:lnTo>
                <a:lnTo>
                  <a:pt x="1052576" y="404456"/>
                </a:lnTo>
                <a:lnTo>
                  <a:pt x="1052576" y="107060"/>
                </a:lnTo>
                <a:lnTo>
                  <a:pt x="1051833" y="45166"/>
                </a:lnTo>
                <a:lnTo>
                  <a:pt x="1046637" y="13382"/>
                </a:lnTo>
                <a:lnTo>
                  <a:pt x="1032532" y="1672"/>
                </a:lnTo>
                <a:lnTo>
                  <a:pt x="10050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9135109" y="2660792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22622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9114035" y="2539240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16967" y="47536"/>
                </a:moveTo>
                <a:lnTo>
                  <a:pt x="14307" y="34713"/>
                </a:lnTo>
                <a:lnTo>
                  <a:pt x="10688" y="22077"/>
                </a:lnTo>
                <a:lnTo>
                  <a:pt x="5967" y="1028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161960" y="2523998"/>
            <a:ext cx="881380" cy="0"/>
          </a:xfrm>
          <a:custGeom>
            <a:avLst/>
            <a:gdLst/>
            <a:ahLst/>
            <a:cxnLst/>
            <a:rect l="l" t="t" r="r" b="b"/>
            <a:pathLst>
              <a:path w="881379" h="0">
                <a:moveTo>
                  <a:pt x="8809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084132" y="2550878"/>
            <a:ext cx="13335" cy="48895"/>
          </a:xfrm>
          <a:custGeom>
            <a:avLst/>
            <a:gdLst/>
            <a:ahLst/>
            <a:cxnLst/>
            <a:rect l="l" t="t" r="r" b="b"/>
            <a:pathLst>
              <a:path w="13334" h="48894">
                <a:moveTo>
                  <a:pt x="13042" y="0"/>
                </a:moveTo>
                <a:lnTo>
                  <a:pt x="8920" y="9166"/>
                </a:lnTo>
                <a:lnTo>
                  <a:pt x="5268" y="20207"/>
                </a:lnTo>
                <a:lnTo>
                  <a:pt x="2243" y="33298"/>
                </a:lnTo>
                <a:lnTo>
                  <a:pt x="0" y="4861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082533" y="2672494"/>
            <a:ext cx="0" cy="226695"/>
          </a:xfrm>
          <a:custGeom>
            <a:avLst/>
            <a:gdLst/>
            <a:ahLst/>
            <a:cxnLst/>
            <a:rect l="l" t="t" r="r" b="b"/>
            <a:pathLst>
              <a:path w="0" h="226694">
                <a:moveTo>
                  <a:pt x="0" y="0"/>
                </a:moveTo>
                <a:lnTo>
                  <a:pt x="0" y="22622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086641" y="2972734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0" y="0"/>
                </a:moveTo>
                <a:lnTo>
                  <a:pt x="2660" y="12823"/>
                </a:lnTo>
                <a:lnTo>
                  <a:pt x="6278" y="25460"/>
                </a:lnTo>
                <a:lnTo>
                  <a:pt x="10999" y="37254"/>
                </a:lnTo>
                <a:lnTo>
                  <a:pt x="16967" y="4754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221151" y="3035513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5" h="0">
                <a:moveTo>
                  <a:pt x="0" y="0"/>
                </a:moveTo>
                <a:lnTo>
                  <a:pt x="697357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953965" y="3072462"/>
            <a:ext cx="7620" cy="99060"/>
          </a:xfrm>
          <a:custGeom>
            <a:avLst/>
            <a:gdLst/>
            <a:ahLst/>
            <a:cxnLst/>
            <a:rect l="l" t="t" r="r" b="b"/>
            <a:pathLst>
              <a:path w="7620" h="99060">
                <a:moveTo>
                  <a:pt x="5029" y="0"/>
                </a:moveTo>
                <a:lnTo>
                  <a:pt x="7090" y="22620"/>
                </a:lnTo>
                <a:lnTo>
                  <a:pt x="7477" y="47669"/>
                </a:lnTo>
                <a:lnTo>
                  <a:pt x="5382" y="73509"/>
                </a:lnTo>
                <a:lnTo>
                  <a:pt x="0" y="985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977447" y="3067225"/>
            <a:ext cx="48895" cy="100965"/>
          </a:xfrm>
          <a:custGeom>
            <a:avLst/>
            <a:gdLst/>
            <a:ahLst/>
            <a:cxnLst/>
            <a:rect l="l" t="t" r="r" b="b"/>
            <a:pathLst>
              <a:path w="48895" h="100964">
                <a:moveTo>
                  <a:pt x="0" y="100863"/>
                </a:moveTo>
                <a:lnTo>
                  <a:pt x="16106" y="82360"/>
                </a:lnTo>
                <a:lnTo>
                  <a:pt x="31041" y="59328"/>
                </a:lnTo>
                <a:lnTo>
                  <a:pt x="42648" y="31847"/>
                </a:lnTo>
                <a:lnTo>
                  <a:pt x="48768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120466" y="2960018"/>
            <a:ext cx="13335" cy="48895"/>
          </a:xfrm>
          <a:custGeom>
            <a:avLst/>
            <a:gdLst/>
            <a:ahLst/>
            <a:cxnLst/>
            <a:rect l="l" t="t" r="r" b="b"/>
            <a:pathLst>
              <a:path w="13334" h="48894">
                <a:moveTo>
                  <a:pt x="0" y="48615"/>
                </a:moveTo>
                <a:lnTo>
                  <a:pt x="4122" y="39449"/>
                </a:lnTo>
                <a:lnTo>
                  <a:pt x="7773" y="28408"/>
                </a:lnTo>
                <a:lnTo>
                  <a:pt x="10799" y="15316"/>
                </a:lnTo>
                <a:lnTo>
                  <a:pt x="1304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9134182" y="2612007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927" y="37096"/>
                </a:moveTo>
                <a:lnTo>
                  <a:pt x="927" y="19049"/>
                </a:lnTo>
                <a:lnTo>
                  <a:pt x="927" y="11315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068460" y="2523996"/>
            <a:ext cx="37465" cy="6350"/>
          </a:xfrm>
          <a:custGeom>
            <a:avLst/>
            <a:gdLst/>
            <a:ahLst/>
            <a:cxnLst/>
            <a:rect l="l" t="t" r="r" b="b"/>
            <a:pathLst>
              <a:path w="37465" h="6350">
                <a:moveTo>
                  <a:pt x="36868" y="6032"/>
                </a:moveTo>
                <a:lnTo>
                  <a:pt x="31851" y="2222"/>
                </a:lnTo>
                <a:lnTo>
                  <a:pt x="25984" y="0"/>
                </a:lnTo>
                <a:lnTo>
                  <a:pt x="1913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112797" y="2523996"/>
            <a:ext cx="36830" cy="7620"/>
          </a:xfrm>
          <a:custGeom>
            <a:avLst/>
            <a:gdLst/>
            <a:ahLst/>
            <a:cxnLst/>
            <a:rect l="l" t="t" r="r" b="b"/>
            <a:pathLst>
              <a:path w="36829" h="7619">
                <a:moveTo>
                  <a:pt x="36385" y="0"/>
                </a:moveTo>
                <a:lnTo>
                  <a:pt x="17246" y="0"/>
                </a:lnTo>
                <a:lnTo>
                  <a:pt x="9347" y="0"/>
                </a:lnTo>
                <a:lnTo>
                  <a:pt x="0" y="7251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082533" y="2612083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546" y="0"/>
                </a:moveTo>
                <a:lnTo>
                  <a:pt x="190" y="5918"/>
                </a:lnTo>
                <a:lnTo>
                  <a:pt x="0" y="12230"/>
                </a:lnTo>
                <a:lnTo>
                  <a:pt x="0" y="18973"/>
                </a:lnTo>
                <a:lnTo>
                  <a:pt x="0" y="3702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082533" y="2910406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0" y="0"/>
                </a:moveTo>
                <a:lnTo>
                  <a:pt x="0" y="18046"/>
                </a:lnTo>
                <a:lnTo>
                  <a:pt x="0" y="25781"/>
                </a:lnTo>
                <a:lnTo>
                  <a:pt x="927" y="37096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112315" y="3029482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4" h="6350">
                <a:moveTo>
                  <a:pt x="0" y="0"/>
                </a:moveTo>
                <a:lnTo>
                  <a:pt x="5016" y="3809"/>
                </a:lnTo>
                <a:lnTo>
                  <a:pt x="10883" y="6032"/>
                </a:lnTo>
                <a:lnTo>
                  <a:pt x="17729" y="6032"/>
                </a:lnTo>
                <a:lnTo>
                  <a:pt x="32372" y="6032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161261" y="3035514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 h="0">
                <a:moveTo>
                  <a:pt x="0" y="0"/>
                </a:moveTo>
                <a:lnTo>
                  <a:pt x="14630" y="0"/>
                </a:lnTo>
                <a:lnTo>
                  <a:pt x="33947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931478" y="3035514"/>
            <a:ext cx="24130" cy="16510"/>
          </a:xfrm>
          <a:custGeom>
            <a:avLst/>
            <a:gdLst/>
            <a:ahLst/>
            <a:cxnLst/>
            <a:rect l="l" t="t" r="r" b="b"/>
            <a:pathLst>
              <a:path w="24129" h="16510">
                <a:moveTo>
                  <a:pt x="0" y="0"/>
                </a:moveTo>
                <a:lnTo>
                  <a:pt x="19316" y="0"/>
                </a:lnTo>
                <a:lnTo>
                  <a:pt x="20307" y="711"/>
                </a:lnTo>
                <a:lnTo>
                  <a:pt x="22199" y="6667"/>
                </a:lnTo>
                <a:lnTo>
                  <a:pt x="24129" y="16103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942971" y="3180929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518" y="0"/>
                </a:moveTo>
                <a:lnTo>
                  <a:pt x="5384" y="5334"/>
                </a:lnTo>
                <a:lnTo>
                  <a:pt x="2895" y="10414"/>
                </a:lnTo>
                <a:lnTo>
                  <a:pt x="0" y="15125"/>
                </a:lnTo>
                <a:lnTo>
                  <a:pt x="6350" y="11417"/>
                </a:lnTo>
                <a:lnTo>
                  <a:pt x="15557" y="412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9025318" y="3035514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333" y="18999"/>
                </a:moveTo>
                <a:lnTo>
                  <a:pt x="1282" y="12865"/>
                </a:lnTo>
                <a:lnTo>
                  <a:pt x="863" y="6527"/>
                </a:lnTo>
                <a:lnTo>
                  <a:pt x="0" y="0"/>
                </a:lnTo>
                <a:lnTo>
                  <a:pt x="1874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9068854" y="3028263"/>
            <a:ext cx="36195" cy="7620"/>
          </a:xfrm>
          <a:custGeom>
            <a:avLst/>
            <a:gdLst/>
            <a:ahLst/>
            <a:cxnLst/>
            <a:rect l="l" t="t" r="r" b="b"/>
            <a:pathLst>
              <a:path w="36195" h="7619">
                <a:moveTo>
                  <a:pt x="0" y="7251"/>
                </a:moveTo>
                <a:lnTo>
                  <a:pt x="18745" y="7251"/>
                </a:lnTo>
                <a:lnTo>
                  <a:pt x="26644" y="7251"/>
                </a:lnTo>
                <a:lnTo>
                  <a:pt x="35991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134564" y="2910406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0" y="37020"/>
                </a:moveTo>
                <a:lnTo>
                  <a:pt x="355" y="31102"/>
                </a:lnTo>
                <a:lnTo>
                  <a:pt x="546" y="24790"/>
                </a:lnTo>
                <a:lnTo>
                  <a:pt x="546" y="18046"/>
                </a:lnTo>
                <a:lnTo>
                  <a:pt x="546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8238150" y="2549838"/>
            <a:ext cx="75057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 i="1">
                <a:solidFill>
                  <a:srgbClr val="4C4D4F"/>
                </a:solidFill>
                <a:latin typeface="Roboto-MediumItalic"/>
                <a:cs typeface="Roboto-MediumItalic"/>
              </a:rPr>
              <a:t>What </a:t>
            </a:r>
            <a:r>
              <a:rPr dirty="0" sz="1000" i="1">
                <a:solidFill>
                  <a:srgbClr val="4C4D4F"/>
                </a:solidFill>
                <a:latin typeface="Roboto-MediumItalic"/>
                <a:cs typeface="Roboto-MediumItalic"/>
              </a:rPr>
              <a:t>will  </a:t>
            </a:r>
            <a:r>
              <a:rPr dirty="0" sz="1000" spc="-5" i="1">
                <a:solidFill>
                  <a:srgbClr val="4C4D4F"/>
                </a:solidFill>
                <a:latin typeface="Roboto-MediumItalic"/>
                <a:cs typeface="Roboto-MediumItalic"/>
              </a:rPr>
              <a:t>happen</a:t>
            </a:r>
            <a:r>
              <a:rPr dirty="0" sz="1000" spc="-60" i="1">
                <a:solidFill>
                  <a:srgbClr val="4C4D4F"/>
                </a:solidFill>
                <a:latin typeface="Roboto-MediumItalic"/>
                <a:cs typeface="Roboto-MediumItalic"/>
              </a:rPr>
              <a:t> </a:t>
            </a:r>
            <a:r>
              <a:rPr dirty="0" sz="1000" spc="-15" i="1">
                <a:solidFill>
                  <a:srgbClr val="4C4D4F"/>
                </a:solidFill>
                <a:latin typeface="Roboto-MediumItalic"/>
                <a:cs typeface="Roboto-MediumItalic"/>
              </a:rPr>
              <a:t>first?</a:t>
            </a:r>
            <a:endParaRPr sz="1000">
              <a:latin typeface="Roboto-MediumItalic"/>
              <a:cs typeface="Roboto-MediumItalic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006591" y="5200650"/>
            <a:ext cx="1635125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dirty="0" u="sng" sz="1000" spc="-5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scratch.mit.edu/story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947329" y="5200650"/>
            <a:ext cx="156845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coding cards:  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7979918" y="4042917"/>
            <a:ext cx="1541779" cy="11069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979918" y="4042917"/>
            <a:ext cx="1541780" cy="1107440"/>
          </a:xfrm>
          <a:custGeom>
            <a:avLst/>
            <a:gdLst/>
            <a:ahLst/>
            <a:cxnLst/>
            <a:rect l="l" t="t" r="r" b="b"/>
            <a:pathLst>
              <a:path w="1541779" h="1107439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65022"/>
                </a:lnTo>
                <a:lnTo>
                  <a:pt x="654" y="1089251"/>
                </a:lnTo>
                <a:lnTo>
                  <a:pt x="5238" y="1101693"/>
                </a:lnTo>
                <a:lnTo>
                  <a:pt x="17680" y="1106277"/>
                </a:lnTo>
                <a:lnTo>
                  <a:pt x="41909" y="1106932"/>
                </a:lnTo>
                <a:lnTo>
                  <a:pt x="1499869" y="1106932"/>
                </a:lnTo>
                <a:lnTo>
                  <a:pt x="1524099" y="1106277"/>
                </a:lnTo>
                <a:lnTo>
                  <a:pt x="1536541" y="1101693"/>
                </a:lnTo>
                <a:lnTo>
                  <a:pt x="1541125" y="1089251"/>
                </a:lnTo>
                <a:lnTo>
                  <a:pt x="1541779" y="1065022"/>
                </a:lnTo>
                <a:lnTo>
                  <a:pt x="1541779" y="41910"/>
                </a:lnTo>
                <a:lnTo>
                  <a:pt x="1541125" y="17680"/>
                </a:lnTo>
                <a:lnTo>
                  <a:pt x="1536541" y="5238"/>
                </a:lnTo>
                <a:lnTo>
                  <a:pt x="1524099" y="654"/>
                </a:lnTo>
                <a:lnTo>
                  <a:pt x="1499869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5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500" spc="-2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5868415" y="2037334"/>
            <a:ext cx="23190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Start with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62828" y="6530398"/>
            <a:ext cx="1222375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a</a:t>
            </a:r>
            <a:r>
              <a:rPr dirty="0" sz="1000" spc="-9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backdrop.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Choose a</a:t>
            </a:r>
            <a:r>
              <a:rPr dirty="0" sz="1000" spc="-10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character.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448804" y="6530398"/>
            <a:ext cx="1949450" cy="35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 say</a:t>
            </a:r>
            <a:r>
              <a:rPr dirty="0" sz="1000" spc="-6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something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hide and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show.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75449" y="4641009"/>
            <a:ext cx="16135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Click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green flag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</a:t>
            </a:r>
            <a:r>
              <a:rPr dirty="0" sz="1000" spc="-5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start.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685800" y="5824728"/>
            <a:ext cx="4114800" cy="1391285"/>
          </a:xfrm>
          <a:custGeom>
            <a:avLst/>
            <a:gdLst/>
            <a:ahLst/>
            <a:cxnLst/>
            <a:rect l="l" t="t" r="r" b="b"/>
            <a:pathLst>
              <a:path w="4114800" h="1391284">
                <a:moveTo>
                  <a:pt x="4114800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90904"/>
                </a:lnTo>
                <a:lnTo>
                  <a:pt x="4000500" y="1390904"/>
                </a:lnTo>
                <a:lnTo>
                  <a:pt x="4066579" y="1389118"/>
                </a:lnTo>
                <a:lnTo>
                  <a:pt x="4100512" y="1376616"/>
                </a:lnTo>
                <a:lnTo>
                  <a:pt x="4113014" y="1342683"/>
                </a:lnTo>
                <a:lnTo>
                  <a:pt x="4114800" y="1276604"/>
                </a:lnTo>
                <a:lnTo>
                  <a:pt x="4114800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3290" y="5866790"/>
            <a:ext cx="4034154" cy="278130"/>
          </a:xfrm>
          <a:custGeom>
            <a:avLst/>
            <a:gdLst/>
            <a:ahLst/>
            <a:cxnLst/>
            <a:rect l="l" t="t" r="r" b="b"/>
            <a:pathLst>
              <a:path w="4034154" h="278129">
                <a:moveTo>
                  <a:pt x="403362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3621" y="277977"/>
                </a:lnTo>
                <a:lnTo>
                  <a:pt x="4033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775449" y="5911009"/>
            <a:ext cx="178688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Add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code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new</a:t>
            </a:r>
            <a:r>
              <a:rPr dirty="0" sz="1000" spc="-7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15" b="1">
                <a:solidFill>
                  <a:srgbClr val="00AEEF"/>
                </a:solidFill>
                <a:latin typeface="Roboto"/>
                <a:cs typeface="Roboto"/>
              </a:rPr>
              <a:t>character.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841751" y="2031575"/>
            <a:ext cx="14458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Choose any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character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(in  Scratch called </a:t>
            </a: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dirty="0" sz="1000" spc="-3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 i="1">
                <a:solidFill>
                  <a:srgbClr val="00AEEF"/>
                </a:solidFill>
                <a:latin typeface="Roboto-BoldItalic"/>
                <a:cs typeface="Roboto-BoldItalic"/>
              </a:rPr>
              <a:t>sprite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).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167523" y="3952101"/>
            <a:ext cx="14249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636466"/>
                </a:solidFill>
                <a:latin typeface="Montserrat-SemiBold"/>
                <a:cs typeface="Montserrat-SemiBold"/>
              </a:rPr>
              <a:t>Type </a:t>
            </a:r>
            <a:r>
              <a:rPr dirty="0" sz="1000" b="1">
                <a:solidFill>
                  <a:srgbClr val="636466"/>
                </a:solidFill>
                <a:latin typeface="Montserrat-SemiBold"/>
                <a:cs typeface="Montserrat-SemiBold"/>
              </a:rPr>
              <a:t>what </a:t>
            </a:r>
            <a:r>
              <a:rPr dirty="0" sz="1000" spc="-10" b="1">
                <a:solidFill>
                  <a:srgbClr val="636466"/>
                </a:solidFill>
                <a:latin typeface="Montserrat-SemiBold"/>
                <a:cs typeface="Montserrat-SemiBold"/>
              </a:rPr>
              <a:t>you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want  your character </a:t>
            </a:r>
            <a:r>
              <a:rPr dirty="0" sz="1000" spc="-10" b="1">
                <a:solidFill>
                  <a:srgbClr val="636466"/>
                </a:solidFill>
                <a:latin typeface="Montserrat-SemiBold"/>
                <a:cs typeface="Montserrat-SemiBold"/>
              </a:rPr>
              <a:t>to</a:t>
            </a:r>
            <a:r>
              <a:rPr dirty="0" sz="1000" spc="-50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-15" b="1">
                <a:solidFill>
                  <a:srgbClr val="636466"/>
                </a:solidFill>
                <a:latin typeface="Montserrat-SemiBold"/>
                <a:cs typeface="Montserrat-SemiBold"/>
              </a:rPr>
              <a:t>say.</a:t>
            </a:r>
            <a:endParaRPr sz="1000">
              <a:latin typeface="Montserrat-SemiBold"/>
              <a:cs typeface="Montserrat-SemiBold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422196" y="5090312"/>
            <a:ext cx="563270" cy="4608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422196" y="5090312"/>
            <a:ext cx="563880" cy="461009"/>
          </a:xfrm>
          <a:custGeom>
            <a:avLst/>
            <a:gdLst/>
            <a:ahLst/>
            <a:cxnLst/>
            <a:rect l="l" t="t" r="r" b="b"/>
            <a:pathLst>
              <a:path w="563880" h="461010">
                <a:moveTo>
                  <a:pt x="91440" y="0"/>
                </a:moveTo>
                <a:lnTo>
                  <a:pt x="38576" y="1428"/>
                </a:lnTo>
                <a:lnTo>
                  <a:pt x="11430" y="11430"/>
                </a:lnTo>
                <a:lnTo>
                  <a:pt x="1428" y="38576"/>
                </a:lnTo>
                <a:lnTo>
                  <a:pt x="0" y="91440"/>
                </a:lnTo>
                <a:lnTo>
                  <a:pt x="0" y="369417"/>
                </a:lnTo>
                <a:lnTo>
                  <a:pt x="1428" y="422281"/>
                </a:lnTo>
                <a:lnTo>
                  <a:pt x="11430" y="449427"/>
                </a:lnTo>
                <a:lnTo>
                  <a:pt x="38576" y="459428"/>
                </a:lnTo>
                <a:lnTo>
                  <a:pt x="91440" y="460857"/>
                </a:lnTo>
                <a:lnTo>
                  <a:pt x="471830" y="460857"/>
                </a:lnTo>
                <a:lnTo>
                  <a:pt x="524694" y="459428"/>
                </a:lnTo>
                <a:lnTo>
                  <a:pt x="551840" y="449427"/>
                </a:lnTo>
                <a:lnTo>
                  <a:pt x="561841" y="422281"/>
                </a:lnTo>
                <a:lnTo>
                  <a:pt x="563270" y="369417"/>
                </a:lnTo>
                <a:lnTo>
                  <a:pt x="563270" y="91440"/>
                </a:lnTo>
                <a:lnTo>
                  <a:pt x="561841" y="38576"/>
                </a:lnTo>
                <a:lnTo>
                  <a:pt x="551840" y="11429"/>
                </a:lnTo>
                <a:lnTo>
                  <a:pt x="524694" y="1428"/>
                </a:lnTo>
                <a:lnTo>
                  <a:pt x="471830" y="0"/>
                </a:lnTo>
                <a:lnTo>
                  <a:pt x="91440" y="0"/>
                </a:lnTo>
                <a:close/>
              </a:path>
            </a:pathLst>
          </a:custGeom>
          <a:ln w="22860">
            <a:solidFill>
              <a:srgbClr val="6BA88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2955752" y="4666387"/>
            <a:ext cx="13252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AEEF"/>
                </a:solidFill>
                <a:latin typeface="Roboto"/>
                <a:cs typeface="Roboto"/>
              </a:rPr>
              <a:t>Add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another</a:t>
            </a:r>
            <a:r>
              <a:rPr dirty="0" sz="1000" spc="-65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15" b="1">
                <a:solidFill>
                  <a:srgbClr val="00AEEF"/>
                </a:solidFill>
                <a:latin typeface="Roboto"/>
                <a:cs typeface="Roboto"/>
              </a:rPr>
              <a:t>character.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044711" y="5521247"/>
            <a:ext cx="3282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>
                <a:solidFill>
                  <a:srgbClr val="636466"/>
                </a:solidFill>
                <a:latin typeface="Montserrat"/>
                <a:cs typeface="Montserrat"/>
              </a:rPr>
              <a:t>W</a:t>
            </a:r>
            <a:r>
              <a:rPr dirty="0" sz="800">
                <a:solidFill>
                  <a:srgbClr val="636466"/>
                </a:solidFill>
                <a:latin typeface="Montserrat"/>
                <a:cs typeface="Montserrat"/>
              </a:rPr>
              <a:t>i</a:t>
            </a:r>
            <a:r>
              <a:rPr dirty="0" sz="800" spc="-20">
                <a:solidFill>
                  <a:srgbClr val="636466"/>
                </a:solidFill>
                <a:latin typeface="Montserrat"/>
                <a:cs typeface="Montserrat"/>
              </a:rPr>
              <a:t>t</a:t>
            </a:r>
            <a:r>
              <a:rPr dirty="0" sz="800" spc="-10">
                <a:solidFill>
                  <a:srgbClr val="636466"/>
                </a:solidFill>
                <a:latin typeface="Montserrat"/>
                <a:cs typeface="Montserrat"/>
              </a:rPr>
              <a:t>c</a:t>
            </a:r>
            <a:r>
              <a:rPr dirty="0" sz="800">
                <a:solidFill>
                  <a:srgbClr val="636466"/>
                </a:solidFill>
                <a:latin typeface="Montserrat"/>
                <a:cs typeface="Montserrat"/>
              </a:rPr>
              <a:t>h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3879660" y="5013082"/>
            <a:ext cx="658367" cy="6583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016752" y="4143481"/>
            <a:ext cx="1444751" cy="87234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4020929" y="3030904"/>
            <a:ext cx="34861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 spc="5">
                <a:solidFill>
                  <a:srgbClr val="636466"/>
                </a:solidFill>
                <a:latin typeface="Montserrat"/>
                <a:cs typeface="Montserrat"/>
              </a:rPr>
              <a:t>W</a:t>
            </a:r>
            <a:r>
              <a:rPr dirty="0" sz="700" spc="5">
                <a:solidFill>
                  <a:srgbClr val="636466"/>
                </a:solidFill>
                <a:latin typeface="Montserrat"/>
                <a:cs typeface="Montserrat"/>
              </a:rPr>
              <a:t>iza</a:t>
            </a:r>
            <a:r>
              <a:rPr dirty="0" sz="700" spc="-5">
                <a:solidFill>
                  <a:srgbClr val="636466"/>
                </a:solidFill>
                <a:latin typeface="Montserrat"/>
                <a:cs typeface="Montserrat"/>
              </a:rPr>
              <a:t>r</a:t>
            </a:r>
            <a:r>
              <a:rPr dirty="0" sz="700" spc="10">
                <a:solidFill>
                  <a:srgbClr val="636466"/>
                </a:solidFill>
                <a:latin typeface="Montserrat"/>
                <a:cs typeface="Montserrat"/>
              </a:rPr>
              <a:t>d</a:t>
            </a:r>
            <a:endParaRPr sz="700">
              <a:latin typeface="Montserrat"/>
              <a:cs typeface="Montserrat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3865327" y="2510330"/>
            <a:ext cx="658368" cy="6583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060704" y="2508135"/>
            <a:ext cx="618587" cy="6185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060703" y="2508135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534056" y="2835520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779964" y="248979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79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779955" y="2496951"/>
            <a:ext cx="641223" cy="48201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779964" y="248979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775449" y="2989675"/>
            <a:ext cx="2224405" cy="58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9695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636466"/>
                </a:solidFill>
                <a:latin typeface="Montserrat"/>
                <a:cs typeface="Montserrat"/>
              </a:rPr>
              <a:t>Witch</a:t>
            </a:r>
            <a:r>
              <a:rPr dirty="0" sz="800" spc="-5">
                <a:solidFill>
                  <a:srgbClr val="63646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636466"/>
                </a:solidFill>
                <a:latin typeface="Montserrat"/>
                <a:cs typeface="Montserrat"/>
              </a:rPr>
              <a:t>House</a:t>
            </a:r>
            <a:endParaRPr sz="800">
              <a:latin typeface="Montserrat"/>
              <a:cs typeface="Montserrat"/>
            </a:endParaRPr>
          </a:p>
          <a:p>
            <a:pPr>
              <a:lnSpc>
                <a:spcPct val="100000"/>
              </a:lnSpc>
            </a:pPr>
            <a:endParaRPr sz="10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Code your </a:t>
            </a:r>
            <a:r>
              <a:rPr dirty="0" sz="1000" spc="-10" b="1">
                <a:solidFill>
                  <a:srgbClr val="00AEEF"/>
                </a:solidFill>
                <a:latin typeface="Roboto"/>
                <a:cs typeface="Roboto"/>
              </a:rPr>
              <a:t>character to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say</a:t>
            </a:r>
            <a:r>
              <a:rPr dirty="0" sz="1000" spc="-40" b="1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00AEEF"/>
                </a:solidFill>
                <a:latin typeface="Roboto"/>
                <a:cs typeface="Roboto"/>
              </a:rPr>
              <a:t>something.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945489" y="2508135"/>
            <a:ext cx="618591" cy="6185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945489" y="2508135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418843" y="2835520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075558" y="5006631"/>
            <a:ext cx="618591" cy="61857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075558" y="5006624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548911" y="5334009"/>
            <a:ext cx="157838" cy="1780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606301" y="5321309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932637" y="3766642"/>
            <a:ext cx="2077814" cy="64804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865883" y="4000500"/>
            <a:ext cx="1229995" cy="114300"/>
          </a:xfrm>
          <a:custGeom>
            <a:avLst/>
            <a:gdLst/>
            <a:ahLst/>
            <a:cxnLst/>
            <a:rect l="l" t="t" r="r" b="b"/>
            <a:pathLst>
              <a:path w="1229995" h="114300">
                <a:moveTo>
                  <a:pt x="0" y="114300"/>
                </a:moveTo>
                <a:lnTo>
                  <a:pt x="0" y="0"/>
                </a:lnTo>
                <a:lnTo>
                  <a:pt x="1229563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 txBox="1"/>
          <p:nvPr/>
        </p:nvSpPr>
        <p:spPr>
          <a:xfrm>
            <a:off x="1814546" y="6463784"/>
            <a:ext cx="260731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59510" marR="508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636466"/>
                </a:solidFill>
                <a:latin typeface="Montserrat-SemiBold"/>
                <a:cs typeface="Montserrat-SemiBold"/>
              </a:rPr>
              <a:t>Use this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block </a:t>
            </a:r>
            <a:r>
              <a:rPr dirty="0" sz="1000" spc="-10" b="1">
                <a:solidFill>
                  <a:srgbClr val="636466"/>
                </a:solidFill>
                <a:latin typeface="Montserrat-SemiBold"/>
                <a:cs typeface="Montserrat-SemiBold"/>
              </a:rPr>
              <a:t>to</a:t>
            </a:r>
            <a:r>
              <a:rPr dirty="0" sz="1000" spc="-70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-10" b="1">
                <a:solidFill>
                  <a:srgbClr val="636466"/>
                </a:solidFill>
                <a:latin typeface="Montserrat-SemiBold"/>
                <a:cs typeface="Montserrat-SemiBold"/>
              </a:rPr>
              <a:t>have  </a:t>
            </a:r>
            <a:r>
              <a:rPr dirty="0" sz="1000" b="1">
                <a:solidFill>
                  <a:srgbClr val="636466"/>
                </a:solidFill>
                <a:latin typeface="Montserrat-SemiBold"/>
                <a:cs typeface="Montserrat-SemiBold"/>
              </a:rPr>
              <a:t>the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second</a:t>
            </a:r>
            <a:r>
              <a:rPr dirty="0" sz="1000" spc="-35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character</a:t>
            </a:r>
            <a:endParaRPr sz="1000">
              <a:latin typeface="Montserrat-SemiBold"/>
              <a:cs typeface="Montserrat-SemiBold"/>
            </a:endParaRPr>
          </a:p>
          <a:p>
            <a:pPr marL="12700">
              <a:lnSpc>
                <a:spcPct val="100000"/>
              </a:lnSpc>
              <a:tabLst>
                <a:tab pos="1083945" algn="l"/>
              </a:tabLst>
            </a:pPr>
            <a:r>
              <a:rPr dirty="0" u="sng" sz="1000" b="1">
                <a:solidFill>
                  <a:srgbClr val="636466"/>
                </a:solidFill>
                <a:uFill>
                  <a:solidFill>
                    <a:srgbClr val="636466"/>
                  </a:solidFill>
                </a:uFill>
                <a:latin typeface="Montserrat-SemiBold"/>
                <a:cs typeface="Montserrat-SemiBold"/>
              </a:rPr>
              <a:t> 	</a:t>
            </a:r>
            <a:r>
              <a:rPr dirty="0" sz="1000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45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wait before they</a:t>
            </a:r>
            <a:r>
              <a:rPr dirty="0" sz="1000" spc="-25" b="1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dirty="0" sz="1000" spc="-5" b="1">
                <a:solidFill>
                  <a:srgbClr val="636466"/>
                </a:solidFill>
                <a:latin typeface="Montserrat-SemiBold"/>
                <a:cs typeface="Montserrat-SemiBold"/>
              </a:rPr>
              <a:t>say</a:t>
            </a:r>
            <a:endParaRPr sz="1000">
              <a:latin typeface="Montserrat-SemiBold"/>
              <a:cs typeface="Montserrat-SemiBold"/>
            </a:endParaRPr>
          </a:p>
          <a:p>
            <a:pPr marL="1159510">
              <a:lnSpc>
                <a:spcPct val="100000"/>
              </a:lnSpc>
            </a:pPr>
            <a:r>
              <a:rPr dirty="0" sz="1000" b="1">
                <a:solidFill>
                  <a:srgbClr val="636466"/>
                </a:solidFill>
                <a:latin typeface="Montserrat-SemiBold"/>
                <a:cs typeface="Montserrat-SemiBold"/>
              </a:rPr>
              <a:t>something.</a:t>
            </a:r>
            <a:endParaRPr sz="1000">
              <a:latin typeface="Montserrat-SemiBold"/>
              <a:cs typeface="Montserrat-SemiBold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932637" y="6214459"/>
            <a:ext cx="1789226" cy="93284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130" name="object 13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3" name="object 1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134" name="object 13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5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1037" y="211346"/>
            <a:ext cx="199961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CREATE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dirty="0" sz="800" spc="45" b="1">
                <a:solidFill>
                  <a:srgbClr val="FFFFFF"/>
                </a:solidFill>
                <a:latin typeface="Roboto"/>
                <a:cs typeface="Roboto"/>
              </a:rPr>
              <a:t>STORY </a:t>
            </a:r>
            <a:r>
              <a:rPr dirty="0" sz="800" b="1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dirty="0" sz="800" spc="50" b="1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dirty="0" sz="800" spc="-7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800" spc="65" b="1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565" y="108155"/>
            <a:ext cx="646449" cy="359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28386" y="102599"/>
            <a:ext cx="646442" cy="3596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6992" y="5181600"/>
            <a:ext cx="4114165" cy="1828800"/>
          </a:xfrm>
          <a:custGeom>
            <a:avLst/>
            <a:gdLst/>
            <a:ahLst/>
            <a:cxnLst/>
            <a:rect l="l" t="t" r="r" b="b"/>
            <a:pathLst>
              <a:path w="4114165" h="18288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828800"/>
                </a:lnTo>
                <a:lnTo>
                  <a:pt x="3999306" y="1828800"/>
                </a:lnTo>
                <a:lnTo>
                  <a:pt x="4065385" y="1827014"/>
                </a:lnTo>
                <a:lnTo>
                  <a:pt x="4099318" y="1814512"/>
                </a:lnTo>
                <a:lnTo>
                  <a:pt x="4111820" y="1780579"/>
                </a:lnTo>
                <a:lnTo>
                  <a:pt x="4113606" y="17145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7602" y="52283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 h="0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45" b="1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8051" y="1220494"/>
            <a:ext cx="4114165" cy="1727200"/>
          </a:xfrm>
          <a:custGeom>
            <a:avLst/>
            <a:gdLst/>
            <a:ahLst/>
            <a:cxnLst/>
            <a:rect l="l" t="t" r="r" b="b"/>
            <a:pathLst>
              <a:path w="4114165" h="1727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727200"/>
                </a:lnTo>
                <a:lnTo>
                  <a:pt x="3999306" y="1727200"/>
                </a:lnTo>
                <a:lnTo>
                  <a:pt x="4065385" y="1725414"/>
                </a:lnTo>
                <a:lnTo>
                  <a:pt x="4099318" y="1712912"/>
                </a:lnTo>
                <a:lnTo>
                  <a:pt x="4111820" y="1678979"/>
                </a:lnTo>
                <a:lnTo>
                  <a:pt x="4113606" y="1612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Sha</a:t>
            </a:r>
            <a:r>
              <a:rPr dirty="0" spc="40"/>
              <a:t>r</a:t>
            </a:r>
            <a:r>
              <a:rPr dirty="0"/>
              <a:t>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09175" y="1219833"/>
            <a:ext cx="4041775" cy="99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Help the participants add their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projects to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shared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studio in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Scratch. Give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them a link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 studio. Then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they can click </a:t>
            </a:r>
            <a:r>
              <a:rPr dirty="0" sz="1500" spc="-25">
                <a:solidFill>
                  <a:srgbClr val="4C4D4F"/>
                </a:solidFill>
                <a:latin typeface="Roboto"/>
                <a:cs typeface="Roboto"/>
              </a:rPr>
              <a:t>‘Add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Projects’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at the 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bottom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page.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09175" y="2386201"/>
            <a:ext cx="3869690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1500" spc="-5">
                <a:solidFill>
                  <a:srgbClr val="4C4D4F"/>
                </a:solidFill>
                <a:latin typeface="Roboto"/>
                <a:cs typeface="Roboto"/>
              </a:rPr>
              <a:t>Ask for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volunteers to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show their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project to </a:t>
            </a:r>
            <a:r>
              <a:rPr dirty="0" sz="150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dirty="0" sz="1500" spc="-10">
                <a:solidFill>
                  <a:srgbClr val="4C4D4F"/>
                </a:solidFill>
                <a:latin typeface="Roboto"/>
                <a:cs typeface="Roboto"/>
              </a:rPr>
              <a:t>group.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dirty="0" sz="700" spc="65" b="1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dirty="0" sz="700" spc="55" b="1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10378" y="4267198"/>
            <a:ext cx="4121150" cy="2794000"/>
          </a:xfrm>
          <a:custGeom>
            <a:avLst/>
            <a:gdLst/>
            <a:ahLst/>
            <a:cxnLst/>
            <a:rect l="l" t="t" r="r" b="b"/>
            <a:pathLst>
              <a:path w="4121150" h="2794000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94000"/>
                </a:lnTo>
                <a:lnTo>
                  <a:pt x="4006697" y="2794000"/>
                </a:lnTo>
                <a:lnTo>
                  <a:pt x="4072777" y="2792214"/>
                </a:lnTo>
                <a:lnTo>
                  <a:pt x="4106710" y="2779712"/>
                </a:lnTo>
                <a:lnTo>
                  <a:pt x="4119211" y="2745779"/>
                </a:lnTo>
                <a:lnTo>
                  <a:pt x="4120997" y="2679700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09417" y="1301380"/>
            <a:ext cx="1101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More </a:t>
            </a: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Things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dirty="0" sz="1000" spc="-13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723564" y="7113550"/>
            <a:ext cx="352932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Scratch is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project of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Lifelong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Kindergarten </a:t>
            </a:r>
            <a:r>
              <a:rPr dirty="0" sz="800" spc="-10" b="1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800" spc="-5" b="1">
                <a:solidFill>
                  <a:srgbClr val="4C4D4F"/>
                </a:solidFill>
                <a:latin typeface="Roboto"/>
                <a:cs typeface="Roboto"/>
              </a:rPr>
              <a:t>MIT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Media</a:t>
            </a:r>
            <a:r>
              <a:rPr dirty="0" sz="800" spc="-40" b="1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4C4D4F"/>
                </a:solidFill>
                <a:latin typeface="Roboto"/>
                <a:cs typeface="Roboto"/>
              </a:rPr>
              <a:t>Lab.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6992" y="3111500"/>
            <a:ext cx="4114165" cy="1917700"/>
          </a:xfrm>
          <a:custGeom>
            <a:avLst/>
            <a:gdLst/>
            <a:ahLst/>
            <a:cxnLst/>
            <a:rect l="l" t="t" r="r" b="b"/>
            <a:pathLst>
              <a:path w="4114165" h="19177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17700"/>
                </a:lnTo>
                <a:lnTo>
                  <a:pt x="3999306" y="1917700"/>
                </a:lnTo>
                <a:lnTo>
                  <a:pt x="4065385" y="1915914"/>
                </a:lnTo>
                <a:lnTo>
                  <a:pt x="4099318" y="1903412"/>
                </a:lnTo>
                <a:lnTo>
                  <a:pt x="4111820" y="1869479"/>
                </a:lnTo>
                <a:lnTo>
                  <a:pt x="4113606" y="18034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27602" y="3145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10259" y="3199510"/>
            <a:ext cx="10528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EA6955"/>
                </a:solidFill>
                <a:latin typeface="Roboto"/>
                <a:cs typeface="Roboto"/>
              </a:rPr>
              <a:t>Support</a:t>
            </a:r>
            <a:r>
              <a:rPr dirty="0" sz="1000" spc="-6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Tinkering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5789" y="1702593"/>
            <a:ext cx="1370330" cy="10160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07314" indent="-95250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HelveticaNeue-UltraLight"/>
              <a:buChar char="•"/>
              <a:tabLst>
                <a:tab pos="10795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Switch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backdrops.</a:t>
            </a:r>
            <a:endParaRPr sz="1000">
              <a:latin typeface="Roboto"/>
              <a:cs typeface="Roboto"/>
            </a:endParaRPr>
          </a:p>
          <a:p>
            <a:pPr marL="106680" marR="38100" indent="-94615">
              <a:lnSpc>
                <a:spcPct val="108300"/>
              </a:lnSpc>
              <a:buClr>
                <a:srgbClr val="EA6955"/>
              </a:buClr>
              <a:buFont typeface="HelveticaNeue-UltraLight"/>
              <a:buChar char="•"/>
              <a:tabLst>
                <a:tab pos="10795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Make your</a:t>
            </a:r>
            <a:r>
              <a:rPr dirty="0" sz="1000" spc="-7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characters  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dirty="0" sz="1000" spc="-3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conversation.</a:t>
            </a:r>
            <a:endParaRPr sz="1000">
              <a:latin typeface="Roboto"/>
              <a:cs typeface="Roboto"/>
            </a:endParaRPr>
          </a:p>
          <a:p>
            <a:pPr marL="107314" indent="-9525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HelveticaNeue-UltraLight"/>
              <a:buChar char="•"/>
              <a:tabLst>
                <a:tab pos="107950" algn="l"/>
              </a:tabLst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Move your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characters.</a:t>
            </a:r>
            <a:endParaRPr sz="1000">
              <a:latin typeface="Roboto"/>
              <a:cs typeface="Roboto"/>
            </a:endParaRPr>
          </a:p>
          <a:p>
            <a:pPr marL="106680" marR="118745" indent="-94615">
              <a:lnSpc>
                <a:spcPct val="108300"/>
              </a:lnSpc>
              <a:buClr>
                <a:srgbClr val="EA6955"/>
              </a:buClr>
              <a:buFont typeface="HelveticaNeue-UltraLight"/>
              <a:buChar char="•"/>
              <a:tabLst>
                <a:tab pos="107950" algn="l"/>
              </a:tabLst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Change something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when you click on</a:t>
            </a:r>
            <a:r>
              <a:rPr dirty="0" sz="1000" spc="-8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5506" y="3587058"/>
            <a:ext cx="2401570" cy="1181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7795">
              <a:lnSpc>
                <a:spcPct val="108300"/>
              </a:lnSpc>
              <a:spcBef>
                <a:spcPts val="10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Scratch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is designed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support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creating  by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experimenting 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tinkering. So,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 their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stories without planning beforehand. As  they create, one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idea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spark</a:t>
            </a:r>
            <a:r>
              <a:rPr dirty="0" sz="1000" spc="-3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another.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Celebrate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their sparks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of creativity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and the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unexpected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turns their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stories may</a:t>
            </a:r>
            <a:r>
              <a:rPr dirty="0" sz="1000" spc="-5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take.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84240" y="6153150"/>
            <a:ext cx="1081161" cy="79253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84240" y="6153150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5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707418" y="3208930"/>
            <a:ext cx="3620135" cy="934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dirty="0" sz="1800" spc="80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800" spc="40" b="1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1135"/>
              </a:spcBef>
            </a:pP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these ideas and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variety of projects. Here are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variations on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100" spc="-5">
                <a:solidFill>
                  <a:srgbClr val="4C4D4F"/>
                </a:solidFill>
                <a:latin typeface="Roboto"/>
                <a:cs typeface="Roboto"/>
              </a:rPr>
              <a:t>story  project you could</a:t>
            </a:r>
            <a:r>
              <a:rPr dirty="0" sz="11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100">
                <a:solidFill>
                  <a:srgbClr val="4C4D4F"/>
                </a:solidFill>
                <a:latin typeface="Roboto"/>
                <a:cs typeface="Roboto"/>
              </a:rPr>
              <a:t>suggest: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26410" y="5304562"/>
            <a:ext cx="4035425" cy="201930"/>
          </a:xfrm>
          <a:custGeom>
            <a:avLst/>
            <a:gdLst/>
            <a:ahLst/>
            <a:cxnLst/>
            <a:rect l="l" t="t" r="r" b="b"/>
            <a:pathLst>
              <a:path w="4035425" h="201929">
                <a:moveTo>
                  <a:pt x="4035361" y="0"/>
                </a:moveTo>
                <a:lnTo>
                  <a:pt x="76200" y="0"/>
                </a:ln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201777"/>
                </a:lnTo>
                <a:lnTo>
                  <a:pt x="4035361" y="2017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810259" y="5282310"/>
            <a:ext cx="98234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Prepare </a:t>
            </a:r>
            <a:r>
              <a:rPr dirty="0" sz="1000" spc="-10" b="1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dirty="0" sz="1000" spc="-60" b="1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EA6955"/>
                </a:solidFill>
                <a:latin typeface="Roboto"/>
                <a:cs typeface="Roboto"/>
              </a:rPr>
              <a:t>Share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84240" y="5267937"/>
            <a:ext cx="1081161" cy="7925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984240" y="5267936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817372" y="5607050"/>
            <a:ext cx="177038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 spc="-25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instructions and</a:t>
            </a:r>
            <a:r>
              <a:rPr dirty="0" sz="1000" spc="-6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credits  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project, click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button: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“See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page”.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7372" y="6267450"/>
            <a:ext cx="1699260" cy="52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button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if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 want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project visible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others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online.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778974" y="5683250"/>
            <a:ext cx="1853336" cy="81775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778974" y="5683250"/>
            <a:ext cx="1853564" cy="817880"/>
          </a:xfrm>
          <a:custGeom>
            <a:avLst/>
            <a:gdLst/>
            <a:ahLst/>
            <a:cxnLst/>
            <a:rect l="l" t="t" r="r" b="b"/>
            <a:pathLst>
              <a:path w="1853564" h="817879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785063"/>
                </a:lnTo>
                <a:lnTo>
                  <a:pt x="510" y="803961"/>
                </a:lnTo>
                <a:lnTo>
                  <a:pt x="4086" y="813666"/>
                </a:lnTo>
                <a:lnTo>
                  <a:pt x="13791" y="817242"/>
                </a:lnTo>
                <a:lnTo>
                  <a:pt x="32689" y="817753"/>
                </a:lnTo>
                <a:lnTo>
                  <a:pt x="1820646" y="817753"/>
                </a:lnTo>
                <a:lnTo>
                  <a:pt x="1839545" y="817242"/>
                </a:lnTo>
                <a:lnTo>
                  <a:pt x="1849250" y="813666"/>
                </a:lnTo>
                <a:lnTo>
                  <a:pt x="1852825" y="803961"/>
                </a:lnTo>
                <a:lnTo>
                  <a:pt x="1853336" y="785063"/>
                </a:lnTo>
                <a:lnTo>
                  <a:pt x="1853336" y="32689"/>
                </a:lnTo>
                <a:lnTo>
                  <a:pt x="1852825" y="13791"/>
                </a:lnTo>
                <a:lnTo>
                  <a:pt x="1849250" y="4086"/>
                </a:lnTo>
                <a:lnTo>
                  <a:pt x="1839545" y="510"/>
                </a:lnTo>
                <a:lnTo>
                  <a:pt x="1820646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360198" y="1835500"/>
            <a:ext cx="1202588" cy="86341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360198" y="1835500"/>
            <a:ext cx="1202690" cy="863600"/>
          </a:xfrm>
          <a:custGeom>
            <a:avLst/>
            <a:gdLst/>
            <a:ahLst/>
            <a:cxnLst/>
            <a:rect l="l" t="t" r="r" b="b"/>
            <a:pathLst>
              <a:path w="1202689" h="863600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30719"/>
                </a:lnTo>
                <a:lnTo>
                  <a:pt x="510" y="849618"/>
                </a:lnTo>
                <a:lnTo>
                  <a:pt x="4086" y="859323"/>
                </a:lnTo>
                <a:lnTo>
                  <a:pt x="13791" y="862898"/>
                </a:lnTo>
                <a:lnTo>
                  <a:pt x="32689" y="863409"/>
                </a:lnTo>
                <a:lnTo>
                  <a:pt x="1169898" y="863409"/>
                </a:lnTo>
                <a:lnTo>
                  <a:pt x="1188797" y="862898"/>
                </a:lnTo>
                <a:lnTo>
                  <a:pt x="1198502" y="859323"/>
                </a:lnTo>
                <a:lnTo>
                  <a:pt x="1202077" y="849618"/>
                </a:lnTo>
                <a:lnTo>
                  <a:pt x="1202588" y="830719"/>
                </a:lnTo>
                <a:lnTo>
                  <a:pt x="1202588" y="32689"/>
                </a:lnTo>
                <a:lnTo>
                  <a:pt x="1202077" y="13791"/>
                </a:lnTo>
                <a:lnTo>
                  <a:pt x="1198502" y="4086"/>
                </a:lnTo>
                <a:lnTo>
                  <a:pt x="1188797" y="510"/>
                </a:lnTo>
                <a:lnTo>
                  <a:pt x="1169898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84964" y="1833752"/>
            <a:ext cx="925541" cy="86690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684964" y="1833752"/>
            <a:ext cx="925830" cy="867410"/>
          </a:xfrm>
          <a:custGeom>
            <a:avLst/>
            <a:gdLst/>
            <a:ahLst/>
            <a:cxnLst/>
            <a:rect l="l" t="t" r="r" b="b"/>
            <a:pathLst>
              <a:path w="925829" h="867410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34212"/>
                </a:lnTo>
                <a:lnTo>
                  <a:pt x="510" y="853110"/>
                </a:lnTo>
                <a:lnTo>
                  <a:pt x="4086" y="862815"/>
                </a:lnTo>
                <a:lnTo>
                  <a:pt x="13791" y="866391"/>
                </a:lnTo>
                <a:lnTo>
                  <a:pt x="32689" y="866902"/>
                </a:lnTo>
                <a:lnTo>
                  <a:pt x="892848" y="866902"/>
                </a:lnTo>
                <a:lnTo>
                  <a:pt x="911746" y="866391"/>
                </a:lnTo>
                <a:lnTo>
                  <a:pt x="921451" y="862815"/>
                </a:lnTo>
                <a:lnTo>
                  <a:pt x="925027" y="853110"/>
                </a:lnTo>
                <a:lnTo>
                  <a:pt x="925537" y="834212"/>
                </a:lnTo>
                <a:lnTo>
                  <a:pt x="925537" y="32689"/>
                </a:lnTo>
                <a:lnTo>
                  <a:pt x="925027" y="13791"/>
                </a:lnTo>
                <a:lnTo>
                  <a:pt x="921451" y="4086"/>
                </a:lnTo>
                <a:lnTo>
                  <a:pt x="911746" y="510"/>
                </a:lnTo>
                <a:lnTo>
                  <a:pt x="892848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320669" y="3700653"/>
            <a:ext cx="1333652" cy="101879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320669" y="3700653"/>
            <a:ext cx="1334135" cy="1019175"/>
          </a:xfrm>
          <a:custGeom>
            <a:avLst/>
            <a:gdLst/>
            <a:ahLst/>
            <a:cxnLst/>
            <a:rect l="l" t="t" r="r" b="b"/>
            <a:pathLst>
              <a:path w="1334135" h="1019175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986104"/>
                </a:lnTo>
                <a:lnTo>
                  <a:pt x="510" y="1005002"/>
                </a:lnTo>
                <a:lnTo>
                  <a:pt x="4086" y="1014707"/>
                </a:lnTo>
                <a:lnTo>
                  <a:pt x="13791" y="1018283"/>
                </a:lnTo>
                <a:lnTo>
                  <a:pt x="32689" y="1018794"/>
                </a:lnTo>
                <a:lnTo>
                  <a:pt x="1300962" y="1018794"/>
                </a:lnTo>
                <a:lnTo>
                  <a:pt x="1319861" y="1018283"/>
                </a:lnTo>
                <a:lnTo>
                  <a:pt x="1329566" y="1014707"/>
                </a:lnTo>
                <a:lnTo>
                  <a:pt x="1333141" y="1005002"/>
                </a:lnTo>
                <a:lnTo>
                  <a:pt x="1333652" y="986104"/>
                </a:lnTo>
                <a:lnTo>
                  <a:pt x="1333652" y="32689"/>
                </a:lnTo>
                <a:lnTo>
                  <a:pt x="1333141" y="13791"/>
                </a:lnTo>
                <a:lnTo>
                  <a:pt x="1329566" y="4086"/>
                </a:lnTo>
                <a:lnTo>
                  <a:pt x="1319861" y="510"/>
                </a:lnTo>
                <a:lnTo>
                  <a:pt x="1300962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774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7372604" y="5174360"/>
            <a:ext cx="2226310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Neighbourhood</a:t>
            </a: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story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20">
                <a:solidFill>
                  <a:srgbClr val="4C4D4F"/>
                </a:solidFill>
                <a:latin typeface="Roboto"/>
                <a:cs typeface="Roboto"/>
              </a:rPr>
              <a:t>Take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photos of your classroom,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school,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neighborhood and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as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backdrops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your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 story.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66163" y="6087464"/>
            <a:ext cx="228028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Round-robin 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story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Give everyone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5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minutes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 a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story.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Then,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them switch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next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computer 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dirty="0" sz="1000" spc="-15">
                <a:solidFill>
                  <a:srgbClr val="4C4D4F"/>
                </a:solidFill>
                <a:latin typeface="Roboto"/>
                <a:cs typeface="Roboto"/>
              </a:rPr>
              <a:t>story.</a:t>
            </a:r>
            <a:r>
              <a:rPr dirty="0" sz="1000" spc="-35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Repeat.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984240" y="4382724"/>
            <a:ext cx="1081161" cy="79252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984240" y="4382724"/>
            <a:ext cx="1081405" cy="793115"/>
          </a:xfrm>
          <a:custGeom>
            <a:avLst/>
            <a:gdLst/>
            <a:ahLst/>
            <a:cxnLst/>
            <a:rect l="l" t="t" r="r" b="b"/>
            <a:pathLst>
              <a:path w="1081404" h="79311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735380"/>
                </a:lnTo>
                <a:lnTo>
                  <a:pt x="892" y="768420"/>
                </a:lnTo>
                <a:lnTo>
                  <a:pt x="7143" y="785387"/>
                </a:lnTo>
                <a:lnTo>
                  <a:pt x="24110" y="791637"/>
                </a:lnTo>
                <a:lnTo>
                  <a:pt x="57150" y="792530"/>
                </a:lnTo>
                <a:lnTo>
                  <a:pt x="1024013" y="792530"/>
                </a:lnTo>
                <a:lnTo>
                  <a:pt x="1057053" y="791637"/>
                </a:lnTo>
                <a:lnTo>
                  <a:pt x="1074019" y="785387"/>
                </a:lnTo>
                <a:lnTo>
                  <a:pt x="1080270" y="768420"/>
                </a:lnTo>
                <a:lnTo>
                  <a:pt x="1081163" y="735380"/>
                </a:lnTo>
                <a:lnTo>
                  <a:pt x="1081163" y="57150"/>
                </a:lnTo>
                <a:lnTo>
                  <a:pt x="1080270" y="24110"/>
                </a:lnTo>
                <a:lnTo>
                  <a:pt x="1074019" y="7143"/>
                </a:lnTo>
                <a:lnTo>
                  <a:pt x="1057053" y="892"/>
                </a:lnTo>
                <a:lnTo>
                  <a:pt x="1024013" y="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7372604" y="4285360"/>
            <a:ext cx="2235835" cy="80010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Retell </a:t>
            </a:r>
            <a:r>
              <a:rPr dirty="0" sz="1000" b="1">
                <a:solidFill>
                  <a:srgbClr val="85B033"/>
                </a:solidFill>
                <a:latin typeface="Roboto"/>
                <a:cs typeface="Roboto"/>
              </a:rPr>
              <a:t>a</a:t>
            </a:r>
            <a:r>
              <a:rPr dirty="0" sz="1000" spc="-10" b="1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dirty="0" sz="1000" spc="-5" b="1">
                <a:solidFill>
                  <a:srgbClr val="85B033"/>
                </a:solidFill>
                <a:latin typeface="Roboto"/>
                <a:cs typeface="Roboto"/>
              </a:rPr>
              <a:t>story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Start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story you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know and </a:t>
            </a:r>
            <a:r>
              <a:rPr dirty="0" sz="1000" spc="-10">
                <a:solidFill>
                  <a:srgbClr val="4C4D4F"/>
                </a:solidFill>
                <a:latin typeface="Roboto"/>
                <a:cs typeface="Roboto"/>
              </a:rPr>
              <a:t>make 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it in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Scratch.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Imagine a new ending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or</a:t>
            </a:r>
            <a:r>
              <a:rPr dirty="0" sz="1000" spc="-9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dirty="0" sz="1000" spc="-5">
                <a:solidFill>
                  <a:srgbClr val="4C4D4F"/>
                </a:solidFill>
                <a:latin typeface="Roboto"/>
                <a:cs typeface="Roboto"/>
              </a:rPr>
              <a:t>different </a:t>
            </a:r>
            <a:r>
              <a:rPr dirty="0" sz="1000">
                <a:solidFill>
                  <a:srgbClr val="4C4D4F"/>
                </a:solidFill>
                <a:latin typeface="Roboto"/>
                <a:cs typeface="Roboto"/>
              </a:rPr>
              <a:t>setting.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068746" y="2286012"/>
            <a:ext cx="157838" cy="1780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078325" y="5815597"/>
            <a:ext cx="126264" cy="14243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scratch.mit.edu/ideas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 b="1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pc="45"/>
              <a:t>SCRATCH </a:t>
            </a:r>
            <a:r>
              <a:rPr dirty="0" spc="50"/>
              <a:t>EDUCATOR GUIDE</a:t>
            </a:r>
            <a:r>
              <a:rPr dirty="0" spc="140"/>
              <a:t> </a:t>
            </a:r>
            <a:r>
              <a:rPr dirty="0"/>
              <a:t>•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45" b="1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dirty="0" sz="800" spc="50" b="1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dirty="0" sz="800" spc="140" b="1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dirty="0" sz="800" b="1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2020-03-17T02:34:27Z</dcterms:created>
  <dcterms:modified xsi:type="dcterms:W3CDTF">2020-03-17T02:34:27Z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2019-10-29T00:00:00Z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