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0058400" cy="7772400"/>
  <p:notesSz cx="10058400" cy="7772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642B73"/>
                </a:solidFill>
                <a:latin typeface="Roboto"/>
                <a:cs typeface="Robo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642B73"/>
                </a:solidFill>
                <a:latin typeface="Roboto"/>
                <a:cs typeface="Robo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98500" y="1739356"/>
            <a:ext cx="3590925" cy="5321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rgbClr val="FF4C6B"/>
                </a:solidFill>
                <a:latin typeface="Roboto"/>
                <a:cs typeface="Robo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642B73"/>
                </a:solidFill>
                <a:latin typeface="Roboto"/>
                <a:cs typeface="Robo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032375" y="115636"/>
            <a:ext cx="0" cy="7554595"/>
          </a:xfrm>
          <a:custGeom>
            <a:avLst/>
            <a:gdLst/>
            <a:ahLst/>
            <a:cxnLst/>
            <a:rect l="l" t="t" r="r" b="b"/>
            <a:pathLst>
              <a:path w="0" h="7554595">
                <a:moveTo>
                  <a:pt x="0" y="0"/>
                </a:moveTo>
                <a:lnTo>
                  <a:pt x="0" y="7554214"/>
                </a:lnTo>
              </a:path>
            </a:pathLst>
          </a:custGeom>
          <a:ln w="635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5032375" y="9658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5032375" y="7679372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5128386" y="94996"/>
            <a:ext cx="4841875" cy="375285"/>
          </a:xfrm>
          <a:custGeom>
            <a:avLst/>
            <a:gdLst/>
            <a:ahLst/>
            <a:cxnLst/>
            <a:rect l="l" t="t" r="r" b="b"/>
            <a:pathLst>
              <a:path w="4841875" h="375284">
                <a:moveTo>
                  <a:pt x="0" y="374903"/>
                </a:moveTo>
                <a:lnTo>
                  <a:pt x="4841747" y="374903"/>
                </a:lnTo>
                <a:lnTo>
                  <a:pt x="4841747" y="0"/>
                </a:lnTo>
                <a:lnTo>
                  <a:pt x="0" y="0"/>
                </a:lnTo>
                <a:lnTo>
                  <a:pt x="0" y="374903"/>
                </a:lnTo>
                <a:close/>
              </a:path>
            </a:pathLst>
          </a:custGeom>
          <a:solidFill>
            <a:srgbClr val="FF4C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94614" y="94996"/>
            <a:ext cx="4841875" cy="375285"/>
          </a:xfrm>
          <a:custGeom>
            <a:avLst/>
            <a:gdLst/>
            <a:ahLst/>
            <a:cxnLst/>
            <a:rect l="l" t="t" r="r" b="b"/>
            <a:pathLst>
              <a:path w="4841875" h="375284">
                <a:moveTo>
                  <a:pt x="0" y="374903"/>
                </a:moveTo>
                <a:lnTo>
                  <a:pt x="4841748" y="374903"/>
                </a:lnTo>
                <a:lnTo>
                  <a:pt x="4841748" y="0"/>
                </a:lnTo>
                <a:lnTo>
                  <a:pt x="0" y="0"/>
                </a:lnTo>
                <a:lnTo>
                  <a:pt x="0" y="374903"/>
                </a:lnTo>
                <a:close/>
              </a:path>
            </a:pathLst>
          </a:custGeom>
          <a:solidFill>
            <a:srgbClr val="FF4C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95454" y="637665"/>
            <a:ext cx="3267491" cy="436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rgbClr val="642B73"/>
                </a:solidFill>
                <a:latin typeface="Roboto"/>
                <a:cs typeface="Robo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74885" y="7448018"/>
            <a:ext cx="1584960" cy="144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2332735" y="7401114"/>
            <a:ext cx="1400810" cy="1892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image" Target="../media/image14.png"/><Relationship Id="rId11" Type="http://schemas.openxmlformats.org/officeDocument/2006/relationships/image" Target="../media/image15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2.png"/><Relationship Id="rId10" Type="http://schemas.openxmlformats.org/officeDocument/2006/relationships/image" Target="../media/image18.png"/><Relationship Id="rId11" Type="http://schemas.openxmlformats.org/officeDocument/2006/relationships/image" Target="../media/image19.png"/><Relationship Id="rId12" Type="http://schemas.openxmlformats.org/officeDocument/2006/relationships/image" Target="../media/image20.png"/><Relationship Id="rId13" Type="http://schemas.openxmlformats.org/officeDocument/2006/relationships/image" Target="../media/image21.png"/><Relationship Id="rId14" Type="http://schemas.openxmlformats.org/officeDocument/2006/relationships/image" Target="../media/image22.png"/><Relationship Id="rId15" Type="http://schemas.openxmlformats.org/officeDocument/2006/relationships/image" Target="../media/image23.png"/><Relationship Id="rId16" Type="http://schemas.openxmlformats.org/officeDocument/2006/relationships/image" Target="../media/image24.png"/><Relationship Id="rId17" Type="http://schemas.openxmlformats.org/officeDocument/2006/relationships/image" Target="../media/image25.png"/><Relationship Id="rId18" Type="http://schemas.openxmlformats.org/officeDocument/2006/relationships/image" Target="../media/image26.png"/><Relationship Id="rId19" Type="http://schemas.openxmlformats.org/officeDocument/2006/relationships/image" Target="../media/image27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28.png"/><Relationship Id="rId8" Type="http://schemas.openxmlformats.org/officeDocument/2006/relationships/image" Target="../media/image29.png"/><Relationship Id="rId9" Type="http://schemas.openxmlformats.org/officeDocument/2006/relationships/image" Target="../media/image30.png"/><Relationship Id="rId10" Type="http://schemas.openxmlformats.org/officeDocument/2006/relationships/image" Target="../media/image12.png"/><Relationship Id="rId11" Type="http://schemas.openxmlformats.org/officeDocument/2006/relationships/image" Target="../media/image31.png"/><Relationship Id="rId12" Type="http://schemas.openxmlformats.org/officeDocument/2006/relationships/image" Target="../media/image32.png"/><Relationship Id="rId13" Type="http://schemas.openxmlformats.org/officeDocument/2006/relationships/image" Target="../media/image33.png"/><Relationship Id="rId14" Type="http://schemas.openxmlformats.org/officeDocument/2006/relationships/image" Target="../media/image34.png"/><Relationship Id="rId15" Type="http://schemas.openxmlformats.org/officeDocument/2006/relationships/image" Target="../media/image35.png"/><Relationship Id="rId16" Type="http://schemas.openxmlformats.org/officeDocument/2006/relationships/image" Target="../media/image36.png"/><Relationship Id="rId17" Type="http://schemas.openxmlformats.org/officeDocument/2006/relationships/image" Target="../media/image37.png"/><Relationship Id="rId18" Type="http://schemas.openxmlformats.org/officeDocument/2006/relationships/image" Target="../media/image38.png"/><Relationship Id="rId19" Type="http://schemas.openxmlformats.org/officeDocument/2006/relationships/image" Target="../media/image3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9137" y="211346"/>
            <a:ext cx="17430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MAKE </a:t>
            </a:r>
            <a:r>
              <a:rPr dirty="0" sz="800" spc="25" b="1">
                <a:solidFill>
                  <a:srgbClr val="FFFFFF"/>
                </a:solidFill>
                <a:latin typeface="Roboto"/>
                <a:cs typeface="Roboto"/>
              </a:rPr>
              <a:t>IT </a:t>
            </a:r>
            <a:r>
              <a:rPr dirty="0" sz="800" spc="5" b="1">
                <a:solidFill>
                  <a:srgbClr val="FFFFFF"/>
                </a:solidFill>
                <a:latin typeface="Roboto"/>
                <a:cs typeface="Roboto"/>
              </a:rPr>
              <a:t>FLY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dirty="0" sz="800" spc="-9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800" spc="65" b="1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7314" y="171195"/>
            <a:ext cx="407593" cy="267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002245" y="146221"/>
            <a:ext cx="720054" cy="26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052594" y="150286"/>
            <a:ext cx="720054" cy="2688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628896" y="7424419"/>
            <a:ext cx="182879" cy="1828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671050" y="7426959"/>
            <a:ext cx="182880" cy="1828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136515" y="171195"/>
            <a:ext cx="407593" cy="267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713737" y="211346"/>
            <a:ext cx="17430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MAKE </a:t>
            </a:r>
            <a:r>
              <a:rPr dirty="0" sz="800" spc="25" b="1">
                <a:solidFill>
                  <a:srgbClr val="FFFFFF"/>
                </a:solidFill>
                <a:latin typeface="Roboto"/>
                <a:cs typeface="Roboto"/>
              </a:rPr>
              <a:t>IT </a:t>
            </a:r>
            <a:r>
              <a:rPr dirty="0" sz="800" spc="5" b="1">
                <a:solidFill>
                  <a:srgbClr val="FFFFFF"/>
                </a:solidFill>
                <a:latin typeface="Roboto"/>
                <a:cs typeface="Roboto"/>
              </a:rPr>
              <a:t>FLY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dirty="0" sz="800" spc="-9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800" spc="65" b="1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17118" y="2615084"/>
            <a:ext cx="2183130" cy="749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>
                <a:solidFill>
                  <a:srgbClr val="00AEEF"/>
                </a:solidFill>
                <a:latin typeface="Roboto"/>
                <a:cs typeface="Roboto"/>
              </a:rPr>
              <a:t>First, </a:t>
            </a:r>
            <a:r>
              <a:rPr dirty="0" sz="1500" spc="-5">
                <a:solidFill>
                  <a:srgbClr val="00AEEF"/>
                </a:solidFill>
                <a:latin typeface="Roboto"/>
                <a:cs typeface="Roboto"/>
              </a:rPr>
              <a:t>gather </a:t>
            </a:r>
            <a:r>
              <a:rPr dirty="0" sz="1500">
                <a:solidFill>
                  <a:srgbClr val="00AEEF"/>
                </a:solidFill>
                <a:latin typeface="Roboto"/>
                <a:cs typeface="Roboto"/>
              </a:rPr>
              <a:t>as a </a:t>
            </a:r>
            <a:r>
              <a:rPr dirty="0" sz="1500" spc="-10">
                <a:solidFill>
                  <a:srgbClr val="00AEEF"/>
                </a:solidFill>
                <a:latin typeface="Roboto"/>
                <a:cs typeface="Roboto"/>
              </a:rPr>
              <a:t>group</a:t>
            </a:r>
            <a:r>
              <a:rPr dirty="0" sz="1500" spc="-75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500" spc="-10">
                <a:solidFill>
                  <a:srgbClr val="00AEEF"/>
                </a:solidFill>
                <a:latin typeface="Roboto"/>
                <a:cs typeface="Roboto"/>
              </a:rPr>
              <a:t>to  </a:t>
            </a:r>
            <a:r>
              <a:rPr dirty="0" sz="1500" spc="-5">
                <a:solidFill>
                  <a:srgbClr val="00AEEF"/>
                </a:solidFill>
                <a:latin typeface="Roboto"/>
                <a:cs typeface="Roboto"/>
              </a:rPr>
              <a:t>introduce </a:t>
            </a:r>
            <a:r>
              <a:rPr dirty="0" sz="1500">
                <a:solidFill>
                  <a:srgbClr val="00AEEF"/>
                </a:solidFill>
                <a:latin typeface="Roboto"/>
                <a:cs typeface="Roboto"/>
              </a:rPr>
              <a:t>the theme and  spark</a:t>
            </a:r>
            <a:r>
              <a:rPr dirty="0" sz="1500" spc="-5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00AEEF"/>
                </a:solidFill>
                <a:latin typeface="Roboto"/>
                <a:cs typeface="Roboto"/>
              </a:rPr>
              <a:t>ideas.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051560" y="4056881"/>
            <a:ext cx="407034" cy="307340"/>
          </a:xfrm>
          <a:custGeom>
            <a:avLst/>
            <a:gdLst/>
            <a:ahLst/>
            <a:cxnLst/>
            <a:rect l="l" t="t" r="r" b="b"/>
            <a:pathLst>
              <a:path w="407035" h="307339">
                <a:moveTo>
                  <a:pt x="373456" y="306857"/>
                </a:moveTo>
                <a:lnTo>
                  <a:pt x="33388" y="306857"/>
                </a:lnTo>
                <a:lnTo>
                  <a:pt x="20423" y="304222"/>
                </a:lnTo>
                <a:lnTo>
                  <a:pt x="9807" y="297049"/>
                </a:lnTo>
                <a:lnTo>
                  <a:pt x="2634" y="286433"/>
                </a:lnTo>
                <a:lnTo>
                  <a:pt x="0" y="273469"/>
                </a:lnTo>
                <a:lnTo>
                  <a:pt x="0" y="33388"/>
                </a:lnTo>
                <a:lnTo>
                  <a:pt x="2634" y="20423"/>
                </a:lnTo>
                <a:lnTo>
                  <a:pt x="9807" y="9807"/>
                </a:lnTo>
                <a:lnTo>
                  <a:pt x="20423" y="2634"/>
                </a:lnTo>
                <a:lnTo>
                  <a:pt x="33388" y="0"/>
                </a:lnTo>
                <a:lnTo>
                  <a:pt x="373456" y="0"/>
                </a:lnTo>
                <a:lnTo>
                  <a:pt x="386420" y="2634"/>
                </a:lnTo>
                <a:lnTo>
                  <a:pt x="397036" y="9807"/>
                </a:lnTo>
                <a:lnTo>
                  <a:pt x="404210" y="20423"/>
                </a:lnTo>
                <a:lnTo>
                  <a:pt x="406844" y="33388"/>
                </a:lnTo>
                <a:lnTo>
                  <a:pt x="406844" y="273469"/>
                </a:lnTo>
                <a:lnTo>
                  <a:pt x="404210" y="286433"/>
                </a:lnTo>
                <a:lnTo>
                  <a:pt x="397036" y="297049"/>
                </a:lnTo>
                <a:lnTo>
                  <a:pt x="386420" y="304222"/>
                </a:lnTo>
                <a:lnTo>
                  <a:pt x="373456" y="306857"/>
                </a:lnTo>
                <a:close/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978394" y="4370442"/>
            <a:ext cx="553720" cy="161290"/>
          </a:xfrm>
          <a:custGeom>
            <a:avLst/>
            <a:gdLst/>
            <a:ahLst/>
            <a:cxnLst/>
            <a:rect l="l" t="t" r="r" b="b"/>
            <a:pathLst>
              <a:path w="553720" h="161289">
                <a:moveTo>
                  <a:pt x="41643" y="161023"/>
                </a:moveTo>
                <a:lnTo>
                  <a:pt x="511530" y="161023"/>
                </a:lnTo>
                <a:lnTo>
                  <a:pt x="528656" y="157783"/>
                </a:lnTo>
                <a:lnTo>
                  <a:pt x="543496" y="148550"/>
                </a:lnTo>
                <a:lnTo>
                  <a:pt x="552764" y="134057"/>
                </a:lnTo>
                <a:lnTo>
                  <a:pt x="553173" y="115036"/>
                </a:lnTo>
                <a:lnTo>
                  <a:pt x="538418" y="83624"/>
                </a:lnTo>
                <a:lnTo>
                  <a:pt x="513522" y="45573"/>
                </a:lnTo>
                <a:lnTo>
                  <a:pt x="490082" y="13495"/>
                </a:lnTo>
                <a:lnTo>
                  <a:pt x="479691" y="0"/>
                </a:lnTo>
                <a:lnTo>
                  <a:pt x="73469" y="0"/>
                </a:lnTo>
                <a:lnTo>
                  <a:pt x="35359" y="48589"/>
                </a:lnTo>
                <a:lnTo>
                  <a:pt x="15003" y="76768"/>
                </a:lnTo>
                <a:lnTo>
                  <a:pt x="5512" y="95322"/>
                </a:lnTo>
                <a:lnTo>
                  <a:pt x="0" y="115036"/>
                </a:lnTo>
                <a:lnTo>
                  <a:pt x="404" y="134057"/>
                </a:lnTo>
                <a:lnTo>
                  <a:pt x="9672" y="148550"/>
                </a:lnTo>
                <a:lnTo>
                  <a:pt x="24515" y="157783"/>
                </a:lnTo>
                <a:lnTo>
                  <a:pt x="41643" y="161023"/>
                </a:lnTo>
                <a:close/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028778" y="4478259"/>
            <a:ext cx="451484" cy="0"/>
          </a:xfrm>
          <a:custGeom>
            <a:avLst/>
            <a:gdLst/>
            <a:ahLst/>
            <a:cxnLst/>
            <a:rect l="l" t="t" r="r" b="b"/>
            <a:pathLst>
              <a:path w="451485" h="0">
                <a:moveTo>
                  <a:pt x="0" y="0"/>
                </a:moveTo>
                <a:lnTo>
                  <a:pt x="451142" y="0"/>
                </a:lnTo>
              </a:path>
            </a:pathLst>
          </a:custGeom>
          <a:ln w="27889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058471" y="4428055"/>
            <a:ext cx="391160" cy="0"/>
          </a:xfrm>
          <a:custGeom>
            <a:avLst/>
            <a:gdLst/>
            <a:ahLst/>
            <a:cxnLst/>
            <a:rect l="l" t="t" r="r" b="b"/>
            <a:pathLst>
              <a:path w="391160" h="0">
                <a:moveTo>
                  <a:pt x="0" y="0"/>
                </a:moveTo>
                <a:lnTo>
                  <a:pt x="390778" y="0"/>
                </a:lnTo>
              </a:path>
            </a:pathLst>
          </a:custGeom>
          <a:ln w="27889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124893" y="4142508"/>
            <a:ext cx="65405" cy="48895"/>
          </a:xfrm>
          <a:custGeom>
            <a:avLst/>
            <a:gdLst/>
            <a:ahLst/>
            <a:cxnLst/>
            <a:rect l="l" t="t" r="r" b="b"/>
            <a:pathLst>
              <a:path w="65404" h="48895">
                <a:moveTo>
                  <a:pt x="65392" y="48615"/>
                </a:moveTo>
                <a:lnTo>
                  <a:pt x="0" y="0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244539" y="4100588"/>
            <a:ext cx="9525" cy="64769"/>
          </a:xfrm>
          <a:custGeom>
            <a:avLst/>
            <a:gdLst/>
            <a:ahLst/>
            <a:cxnLst/>
            <a:rect l="l" t="t" r="r" b="b"/>
            <a:pathLst>
              <a:path w="9525" h="64770">
                <a:moveTo>
                  <a:pt x="9321" y="64693"/>
                </a:moveTo>
                <a:lnTo>
                  <a:pt x="0" y="0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318603" y="4143588"/>
            <a:ext cx="67310" cy="46990"/>
          </a:xfrm>
          <a:custGeom>
            <a:avLst/>
            <a:gdLst/>
            <a:ahLst/>
            <a:cxnLst/>
            <a:rect l="l" t="t" r="r" b="b"/>
            <a:pathLst>
              <a:path w="67310" h="46989">
                <a:moveTo>
                  <a:pt x="66941" y="0"/>
                </a:moveTo>
                <a:lnTo>
                  <a:pt x="0" y="46456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309315" y="4244779"/>
            <a:ext cx="65405" cy="48895"/>
          </a:xfrm>
          <a:custGeom>
            <a:avLst/>
            <a:gdLst/>
            <a:ahLst/>
            <a:cxnLst/>
            <a:rect l="l" t="t" r="r" b="b"/>
            <a:pathLst>
              <a:path w="65404" h="48895">
                <a:moveTo>
                  <a:pt x="65392" y="48615"/>
                </a:moveTo>
                <a:lnTo>
                  <a:pt x="0" y="0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244536" y="4261874"/>
            <a:ext cx="7620" cy="53340"/>
          </a:xfrm>
          <a:custGeom>
            <a:avLst/>
            <a:gdLst/>
            <a:ahLst/>
            <a:cxnLst/>
            <a:rect l="l" t="t" r="r" b="b"/>
            <a:pathLst>
              <a:path w="7620" h="53339">
                <a:moveTo>
                  <a:pt x="3670" y="-13912"/>
                </a:moveTo>
                <a:lnTo>
                  <a:pt x="3670" y="67227"/>
                </a:lnTo>
              </a:path>
            </a:pathLst>
          </a:custGeom>
          <a:ln w="35166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120264" y="4247746"/>
            <a:ext cx="74930" cy="33020"/>
          </a:xfrm>
          <a:custGeom>
            <a:avLst/>
            <a:gdLst/>
            <a:ahLst/>
            <a:cxnLst/>
            <a:rect l="l" t="t" r="r" b="b"/>
            <a:pathLst>
              <a:path w="74929" h="33020">
                <a:moveTo>
                  <a:pt x="74663" y="0"/>
                </a:moveTo>
                <a:lnTo>
                  <a:pt x="0" y="32613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881756" y="5648466"/>
            <a:ext cx="372110" cy="377825"/>
          </a:xfrm>
          <a:custGeom>
            <a:avLst/>
            <a:gdLst/>
            <a:ahLst/>
            <a:cxnLst/>
            <a:rect l="l" t="t" r="r" b="b"/>
            <a:pathLst>
              <a:path w="372110" h="377825">
                <a:moveTo>
                  <a:pt x="372021" y="99631"/>
                </a:moveTo>
                <a:lnTo>
                  <a:pt x="344065" y="59525"/>
                </a:lnTo>
                <a:lnTo>
                  <a:pt x="302794" y="28003"/>
                </a:lnTo>
                <a:lnTo>
                  <a:pt x="251125" y="7387"/>
                </a:lnTo>
                <a:lnTo>
                  <a:pt x="191973" y="0"/>
                </a:lnTo>
                <a:lnTo>
                  <a:pt x="140940" y="5453"/>
                </a:lnTo>
                <a:lnTo>
                  <a:pt x="95082" y="20843"/>
                </a:lnTo>
                <a:lnTo>
                  <a:pt x="56229" y="44715"/>
                </a:lnTo>
                <a:lnTo>
                  <a:pt x="26210" y="75612"/>
                </a:lnTo>
                <a:lnTo>
                  <a:pt x="6857" y="112081"/>
                </a:lnTo>
                <a:lnTo>
                  <a:pt x="0" y="152666"/>
                </a:lnTo>
                <a:lnTo>
                  <a:pt x="4225" y="184653"/>
                </a:lnTo>
                <a:lnTo>
                  <a:pt x="16319" y="214320"/>
                </a:lnTo>
                <a:lnTo>
                  <a:pt x="35404" y="240979"/>
                </a:lnTo>
                <a:lnTo>
                  <a:pt x="60604" y="263944"/>
                </a:lnTo>
                <a:lnTo>
                  <a:pt x="56285" y="279039"/>
                </a:lnTo>
                <a:lnTo>
                  <a:pt x="55424" y="312672"/>
                </a:lnTo>
                <a:lnTo>
                  <a:pt x="74968" y="350303"/>
                </a:lnTo>
                <a:lnTo>
                  <a:pt x="131864" y="377393"/>
                </a:lnTo>
                <a:lnTo>
                  <a:pt x="125348" y="342036"/>
                </a:lnTo>
                <a:lnTo>
                  <a:pt x="124502" y="323143"/>
                </a:lnTo>
                <a:lnTo>
                  <a:pt x="161744" y="305993"/>
                </a:lnTo>
                <a:lnTo>
                  <a:pt x="191973" y="305346"/>
                </a:lnTo>
                <a:lnTo>
                  <a:pt x="234943" y="301502"/>
                </a:lnTo>
                <a:lnTo>
                  <a:pt x="274504" y="290541"/>
                </a:lnTo>
                <a:lnTo>
                  <a:pt x="309587" y="273317"/>
                </a:lnTo>
                <a:lnTo>
                  <a:pt x="339128" y="250685"/>
                </a:lnTo>
                <a:lnTo>
                  <a:pt x="333721" y="237909"/>
                </a:lnTo>
                <a:lnTo>
                  <a:pt x="329763" y="224669"/>
                </a:lnTo>
                <a:lnTo>
                  <a:pt x="327331" y="211019"/>
                </a:lnTo>
                <a:lnTo>
                  <a:pt x="326504" y="197015"/>
                </a:lnTo>
                <a:lnTo>
                  <a:pt x="329619" y="169897"/>
                </a:lnTo>
                <a:lnTo>
                  <a:pt x="338604" y="144351"/>
                </a:lnTo>
                <a:lnTo>
                  <a:pt x="352918" y="120791"/>
                </a:lnTo>
                <a:lnTo>
                  <a:pt x="372021" y="99631"/>
                </a:lnTo>
                <a:close/>
              </a:path>
            </a:pathLst>
          </a:custGeom>
          <a:ln w="30226">
            <a:solidFill>
              <a:srgbClr val="672D7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220877" y="5692802"/>
            <a:ext cx="383540" cy="368300"/>
          </a:xfrm>
          <a:custGeom>
            <a:avLst/>
            <a:gdLst/>
            <a:ahLst/>
            <a:cxnLst/>
            <a:rect l="l" t="t" r="r" b="b"/>
            <a:pathLst>
              <a:path w="383540" h="368300">
                <a:moveTo>
                  <a:pt x="0" y="206349"/>
                </a:moveTo>
                <a:lnTo>
                  <a:pt x="21957" y="238854"/>
                </a:lnTo>
                <a:lnTo>
                  <a:pt x="52996" y="266181"/>
                </a:lnTo>
                <a:lnTo>
                  <a:pt x="91597" y="287156"/>
                </a:lnTo>
                <a:lnTo>
                  <a:pt x="136237" y="300602"/>
                </a:lnTo>
                <a:lnTo>
                  <a:pt x="185394" y="305346"/>
                </a:lnTo>
                <a:lnTo>
                  <a:pt x="197504" y="305059"/>
                </a:lnTo>
                <a:lnTo>
                  <a:pt x="209419" y="304214"/>
                </a:lnTo>
                <a:lnTo>
                  <a:pt x="221120" y="302833"/>
                </a:lnTo>
                <a:lnTo>
                  <a:pt x="232587" y="300939"/>
                </a:lnTo>
                <a:lnTo>
                  <a:pt x="247373" y="323636"/>
                </a:lnTo>
                <a:lnTo>
                  <a:pt x="244378" y="345374"/>
                </a:lnTo>
                <a:lnTo>
                  <a:pt x="234550" y="361691"/>
                </a:lnTo>
                <a:lnTo>
                  <a:pt x="228841" y="368122"/>
                </a:lnTo>
                <a:lnTo>
                  <a:pt x="290234" y="352428"/>
                </a:lnTo>
                <a:lnTo>
                  <a:pt x="316630" y="318992"/>
                </a:lnTo>
                <a:lnTo>
                  <a:pt x="322127" y="285765"/>
                </a:lnTo>
                <a:lnTo>
                  <a:pt x="320827" y="270700"/>
                </a:lnTo>
                <a:lnTo>
                  <a:pt x="357009" y="231337"/>
                </a:lnTo>
                <a:lnTo>
                  <a:pt x="375589" y="205922"/>
                </a:lnTo>
                <a:lnTo>
                  <a:pt x="382435" y="183391"/>
                </a:lnTo>
                <a:lnTo>
                  <a:pt x="383413" y="152679"/>
                </a:lnTo>
                <a:lnTo>
                  <a:pt x="376339" y="112093"/>
                </a:lnTo>
                <a:lnTo>
                  <a:pt x="356377" y="75622"/>
                </a:lnTo>
                <a:lnTo>
                  <a:pt x="325413" y="44721"/>
                </a:lnTo>
                <a:lnTo>
                  <a:pt x="285337" y="20846"/>
                </a:lnTo>
                <a:lnTo>
                  <a:pt x="238034" y="5454"/>
                </a:lnTo>
                <a:lnTo>
                  <a:pt x="185394" y="0"/>
                </a:lnTo>
                <a:lnTo>
                  <a:pt x="140792" y="3891"/>
                </a:lnTo>
                <a:lnTo>
                  <a:pt x="99761" y="14984"/>
                </a:lnTo>
                <a:lnTo>
                  <a:pt x="63422" y="32409"/>
                </a:lnTo>
                <a:lnTo>
                  <a:pt x="32893" y="55295"/>
                </a:lnTo>
              </a:path>
            </a:pathLst>
          </a:custGeom>
          <a:ln w="30226">
            <a:solidFill>
              <a:srgbClr val="672D7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5797849" y="6130150"/>
            <a:ext cx="890905" cy="4292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4604">
              <a:lnSpc>
                <a:spcPts val="1590"/>
              </a:lnSpc>
              <a:spcBef>
                <a:spcPts val="100"/>
              </a:spcBef>
            </a:pPr>
            <a:r>
              <a:rPr dirty="0" sz="1400" spc="114" b="1">
                <a:solidFill>
                  <a:srgbClr val="642B73"/>
                </a:solidFill>
                <a:latin typeface="Roboto"/>
                <a:cs typeface="Roboto"/>
              </a:rPr>
              <a:t>SHARE</a:t>
            </a:r>
            <a:endParaRPr sz="1400">
              <a:latin typeface="Roboto"/>
              <a:cs typeface="Roboto"/>
            </a:endParaRPr>
          </a:p>
          <a:p>
            <a:pPr algn="ctr">
              <a:lnSpc>
                <a:spcPts val="1590"/>
              </a:lnSpc>
            </a:pPr>
            <a:r>
              <a:rPr dirty="0" sz="1400" i="1">
                <a:solidFill>
                  <a:srgbClr val="642B73"/>
                </a:solidFill>
                <a:latin typeface="Roboto"/>
                <a:cs typeface="Roboto"/>
              </a:rPr>
              <a:t>10</a:t>
            </a:r>
            <a:r>
              <a:rPr dirty="0" sz="1400" spc="-80" i="1">
                <a:solidFill>
                  <a:srgbClr val="642B73"/>
                </a:solidFill>
                <a:latin typeface="Roboto"/>
                <a:cs typeface="Roboto"/>
              </a:rPr>
              <a:t> </a:t>
            </a:r>
            <a:r>
              <a:rPr dirty="0" sz="1400" i="1">
                <a:solidFill>
                  <a:srgbClr val="642B73"/>
                </a:solidFill>
                <a:latin typeface="Roboto"/>
                <a:cs typeface="Roboto"/>
              </a:rPr>
              <a:t>minutes</a:t>
            </a:r>
            <a:endParaRPr sz="1400">
              <a:latin typeface="Roboto"/>
              <a:cs typeface="Roboto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117118" y="4297865"/>
            <a:ext cx="2547620" cy="749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>
                <a:solidFill>
                  <a:srgbClr val="EA6955"/>
                </a:solidFill>
                <a:latin typeface="Roboto"/>
                <a:cs typeface="Roboto"/>
              </a:rPr>
              <a:t>Next, help participants as  </a:t>
            </a:r>
            <a:r>
              <a:rPr dirty="0" sz="1500" spc="-5">
                <a:solidFill>
                  <a:srgbClr val="EA6955"/>
                </a:solidFill>
                <a:latin typeface="Roboto"/>
                <a:cs typeface="Roboto"/>
              </a:rPr>
              <a:t>they create </a:t>
            </a:r>
            <a:r>
              <a:rPr dirty="0" sz="1500">
                <a:solidFill>
                  <a:srgbClr val="EA6955"/>
                </a:solidFill>
                <a:latin typeface="Roboto"/>
                <a:cs typeface="Roboto"/>
              </a:rPr>
              <a:t>a </a:t>
            </a:r>
            <a:r>
              <a:rPr dirty="0" sz="1500" spc="-10">
                <a:solidFill>
                  <a:srgbClr val="EA6955"/>
                </a:solidFill>
                <a:latin typeface="Roboto"/>
                <a:cs typeface="Roboto"/>
              </a:rPr>
              <a:t>flying</a:t>
            </a:r>
            <a:r>
              <a:rPr dirty="0" sz="1500" spc="-50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EA6955"/>
                </a:solidFill>
                <a:latin typeface="Roboto"/>
                <a:cs typeface="Roboto"/>
              </a:rPr>
              <a:t>animation,  </a:t>
            </a:r>
            <a:r>
              <a:rPr dirty="0" sz="1500" spc="-5">
                <a:solidFill>
                  <a:srgbClr val="EA6955"/>
                </a:solidFill>
                <a:latin typeface="Roboto"/>
                <a:cs typeface="Roboto"/>
              </a:rPr>
              <a:t>working </a:t>
            </a:r>
            <a:r>
              <a:rPr dirty="0" sz="1500">
                <a:solidFill>
                  <a:srgbClr val="EA6955"/>
                </a:solidFill>
                <a:latin typeface="Roboto"/>
                <a:cs typeface="Roboto"/>
              </a:rPr>
              <a:t>at their </a:t>
            </a:r>
            <a:r>
              <a:rPr dirty="0" sz="1500" spc="-5">
                <a:solidFill>
                  <a:srgbClr val="EA6955"/>
                </a:solidFill>
                <a:latin typeface="Roboto"/>
                <a:cs typeface="Roboto"/>
              </a:rPr>
              <a:t>own</a:t>
            </a:r>
            <a:r>
              <a:rPr dirty="0" sz="1500" spc="-40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dirty="0" sz="1500" spc="-5">
                <a:solidFill>
                  <a:srgbClr val="EA6955"/>
                </a:solidFill>
                <a:latin typeface="Roboto"/>
                <a:cs typeface="Roboto"/>
              </a:rPr>
              <a:t>pace.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125754" y="5811258"/>
            <a:ext cx="2165985" cy="749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 spc="-10">
                <a:solidFill>
                  <a:srgbClr val="642B73"/>
                </a:solidFill>
                <a:latin typeface="Roboto"/>
                <a:cs typeface="Roboto"/>
              </a:rPr>
              <a:t>At </a:t>
            </a:r>
            <a:r>
              <a:rPr dirty="0" sz="1500">
                <a:solidFill>
                  <a:srgbClr val="642B73"/>
                </a:solidFill>
                <a:latin typeface="Roboto"/>
                <a:cs typeface="Roboto"/>
              </a:rPr>
              <a:t>the end </a:t>
            </a:r>
            <a:r>
              <a:rPr dirty="0" sz="1500" spc="-5">
                <a:solidFill>
                  <a:srgbClr val="642B73"/>
                </a:solidFill>
                <a:latin typeface="Roboto"/>
                <a:cs typeface="Roboto"/>
              </a:rPr>
              <a:t>of </a:t>
            </a:r>
            <a:r>
              <a:rPr dirty="0" sz="1500">
                <a:solidFill>
                  <a:srgbClr val="642B73"/>
                </a:solidFill>
                <a:latin typeface="Roboto"/>
                <a:cs typeface="Roboto"/>
              </a:rPr>
              <a:t>the</a:t>
            </a:r>
            <a:r>
              <a:rPr dirty="0" sz="1500" spc="-80">
                <a:solidFill>
                  <a:srgbClr val="642B73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642B73"/>
                </a:solidFill>
                <a:latin typeface="Roboto"/>
                <a:cs typeface="Roboto"/>
              </a:rPr>
              <a:t>session,  </a:t>
            </a:r>
            <a:r>
              <a:rPr dirty="0" sz="1500" spc="-5">
                <a:solidFill>
                  <a:srgbClr val="642B73"/>
                </a:solidFill>
                <a:latin typeface="Roboto"/>
                <a:cs typeface="Roboto"/>
              </a:rPr>
              <a:t>gather </a:t>
            </a:r>
            <a:r>
              <a:rPr dirty="0" sz="1500" spc="-10">
                <a:solidFill>
                  <a:srgbClr val="642B73"/>
                </a:solidFill>
                <a:latin typeface="Roboto"/>
                <a:cs typeface="Roboto"/>
              </a:rPr>
              <a:t>together to </a:t>
            </a:r>
            <a:r>
              <a:rPr dirty="0" sz="1500" spc="-5">
                <a:solidFill>
                  <a:srgbClr val="642B73"/>
                </a:solidFill>
                <a:latin typeface="Roboto"/>
                <a:cs typeface="Roboto"/>
              </a:rPr>
              <a:t>share  </a:t>
            </a:r>
            <a:r>
              <a:rPr dirty="0" sz="1500">
                <a:solidFill>
                  <a:srgbClr val="642B73"/>
                </a:solidFill>
                <a:latin typeface="Roboto"/>
                <a:cs typeface="Roboto"/>
              </a:rPr>
              <a:t>and</a:t>
            </a:r>
            <a:r>
              <a:rPr dirty="0" sz="1500" spc="-5">
                <a:solidFill>
                  <a:srgbClr val="642B73"/>
                </a:solidFill>
                <a:latin typeface="Roboto"/>
                <a:cs typeface="Roboto"/>
              </a:rPr>
              <a:t> </a:t>
            </a:r>
            <a:r>
              <a:rPr dirty="0" sz="1500" spc="-10">
                <a:solidFill>
                  <a:srgbClr val="642B73"/>
                </a:solidFill>
                <a:latin typeface="Roboto"/>
                <a:cs typeface="Roboto"/>
              </a:rPr>
              <a:t>reflect.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858046" y="2927350"/>
            <a:ext cx="890905" cy="4292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6830">
              <a:lnSpc>
                <a:spcPts val="1590"/>
              </a:lnSpc>
              <a:spcBef>
                <a:spcPts val="100"/>
              </a:spcBef>
            </a:pPr>
            <a:r>
              <a:rPr dirty="0" sz="1400" spc="114" b="1">
                <a:solidFill>
                  <a:srgbClr val="00AEEF"/>
                </a:solidFill>
                <a:latin typeface="Roboto"/>
                <a:cs typeface="Roboto"/>
              </a:rPr>
              <a:t>IMAGINE</a:t>
            </a:r>
            <a:endParaRPr sz="1400">
              <a:latin typeface="Roboto"/>
              <a:cs typeface="Roboto"/>
            </a:endParaRPr>
          </a:p>
          <a:p>
            <a:pPr marL="12700">
              <a:lnSpc>
                <a:spcPts val="1590"/>
              </a:lnSpc>
            </a:pPr>
            <a:r>
              <a:rPr dirty="0" sz="1400" i="1">
                <a:solidFill>
                  <a:srgbClr val="00AEEF"/>
                </a:solidFill>
                <a:latin typeface="Roboto"/>
                <a:cs typeface="Roboto"/>
              </a:rPr>
              <a:t>10</a:t>
            </a:r>
            <a:r>
              <a:rPr dirty="0" sz="1400" spc="-100" i="1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400" i="1">
                <a:solidFill>
                  <a:srgbClr val="00AEEF"/>
                </a:solidFill>
                <a:latin typeface="Roboto"/>
                <a:cs typeface="Roboto"/>
              </a:rPr>
              <a:t>minutes</a:t>
            </a:r>
            <a:endParaRPr sz="1400">
              <a:latin typeface="Roboto"/>
              <a:cs typeface="Roboto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797849" y="4606457"/>
            <a:ext cx="890905" cy="4292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ts val="1590"/>
              </a:lnSpc>
              <a:spcBef>
                <a:spcPts val="100"/>
              </a:spcBef>
            </a:pPr>
            <a:r>
              <a:rPr dirty="0" sz="1400" spc="100" b="1">
                <a:solidFill>
                  <a:srgbClr val="EA6955"/>
                </a:solidFill>
                <a:latin typeface="Roboto"/>
                <a:cs typeface="Roboto"/>
              </a:rPr>
              <a:t>CREATE</a:t>
            </a:r>
            <a:endParaRPr sz="1400">
              <a:latin typeface="Roboto"/>
              <a:cs typeface="Roboto"/>
            </a:endParaRPr>
          </a:p>
          <a:p>
            <a:pPr marL="12700">
              <a:lnSpc>
                <a:spcPts val="1590"/>
              </a:lnSpc>
            </a:pPr>
            <a:r>
              <a:rPr dirty="0" sz="1400" i="1">
                <a:solidFill>
                  <a:srgbClr val="EA6955"/>
                </a:solidFill>
                <a:latin typeface="Roboto"/>
                <a:cs typeface="Roboto"/>
              </a:rPr>
              <a:t>40</a:t>
            </a:r>
            <a:r>
              <a:rPr dirty="0" sz="1400" spc="-80" i="1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dirty="0" sz="1400" i="1">
                <a:solidFill>
                  <a:srgbClr val="EA6955"/>
                </a:solidFill>
                <a:latin typeface="Roboto"/>
                <a:cs typeface="Roboto"/>
              </a:rPr>
              <a:t>minutes</a:t>
            </a:r>
            <a:endParaRPr sz="1400">
              <a:latin typeface="Roboto"/>
              <a:cs typeface="Roboto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085643" y="2330878"/>
            <a:ext cx="445134" cy="404495"/>
          </a:xfrm>
          <a:custGeom>
            <a:avLst/>
            <a:gdLst/>
            <a:ahLst/>
            <a:cxnLst/>
            <a:rect l="l" t="t" r="r" b="b"/>
            <a:pathLst>
              <a:path w="445134" h="404494">
                <a:moveTo>
                  <a:pt x="437575" y="281808"/>
                </a:moveTo>
                <a:lnTo>
                  <a:pt x="444600" y="247046"/>
                </a:lnTo>
                <a:lnTo>
                  <a:pt x="437678" y="213279"/>
                </a:lnTo>
                <a:lnTo>
                  <a:pt x="418396" y="184303"/>
                </a:lnTo>
                <a:lnTo>
                  <a:pt x="388337" y="163914"/>
                </a:lnTo>
                <a:lnTo>
                  <a:pt x="383143" y="161704"/>
                </a:lnTo>
                <a:lnTo>
                  <a:pt x="377860" y="160028"/>
                </a:lnTo>
                <a:lnTo>
                  <a:pt x="372551" y="158808"/>
                </a:lnTo>
                <a:lnTo>
                  <a:pt x="375523" y="154617"/>
                </a:lnTo>
                <a:lnTo>
                  <a:pt x="378088" y="150122"/>
                </a:lnTo>
                <a:lnTo>
                  <a:pt x="380159" y="145296"/>
                </a:lnTo>
                <a:lnTo>
                  <a:pt x="385568" y="108192"/>
                </a:lnTo>
                <a:lnTo>
                  <a:pt x="373112" y="70723"/>
                </a:lnTo>
                <a:lnTo>
                  <a:pt x="345227" y="37180"/>
                </a:lnTo>
                <a:lnTo>
                  <a:pt x="304352" y="11857"/>
                </a:lnTo>
                <a:lnTo>
                  <a:pt x="257724" y="0"/>
                </a:lnTo>
                <a:lnTo>
                  <a:pt x="214150" y="3181"/>
                </a:lnTo>
                <a:lnTo>
                  <a:pt x="178426" y="20181"/>
                </a:lnTo>
                <a:lnTo>
                  <a:pt x="152770" y="56798"/>
                </a:lnTo>
                <a:lnTo>
                  <a:pt x="149539" y="78608"/>
                </a:lnTo>
                <a:lnTo>
                  <a:pt x="143443" y="74125"/>
                </a:lnTo>
                <a:lnTo>
                  <a:pt x="136725" y="70251"/>
                </a:lnTo>
                <a:lnTo>
                  <a:pt x="129422" y="67153"/>
                </a:lnTo>
                <a:lnTo>
                  <a:pt x="92734" y="59256"/>
                </a:lnTo>
                <a:lnTo>
                  <a:pt x="57459" y="65251"/>
                </a:lnTo>
                <a:lnTo>
                  <a:pt x="27540" y="83662"/>
                </a:lnTo>
                <a:lnTo>
                  <a:pt x="6918" y="113012"/>
                </a:lnTo>
                <a:lnTo>
                  <a:pt x="0" y="144832"/>
                </a:lnTo>
                <a:lnTo>
                  <a:pt x="4975" y="176220"/>
                </a:lnTo>
                <a:lnTo>
                  <a:pt x="20609" y="204313"/>
                </a:lnTo>
                <a:lnTo>
                  <a:pt x="45666" y="226245"/>
                </a:lnTo>
                <a:lnTo>
                  <a:pt x="42567" y="228697"/>
                </a:lnTo>
                <a:lnTo>
                  <a:pt x="39672" y="231440"/>
                </a:lnTo>
                <a:lnTo>
                  <a:pt x="37030" y="234526"/>
                </a:lnTo>
                <a:lnTo>
                  <a:pt x="23872" y="260080"/>
                </a:lnTo>
                <a:lnTo>
                  <a:pt x="22790" y="289188"/>
                </a:lnTo>
                <a:lnTo>
                  <a:pt x="33219" y="318327"/>
                </a:lnTo>
                <a:lnTo>
                  <a:pt x="54594" y="343974"/>
                </a:lnTo>
                <a:lnTo>
                  <a:pt x="80601" y="359961"/>
                </a:lnTo>
                <a:lnTo>
                  <a:pt x="108328" y="366576"/>
                </a:lnTo>
                <a:lnTo>
                  <a:pt x="135083" y="363811"/>
                </a:lnTo>
                <a:lnTo>
                  <a:pt x="158175" y="351658"/>
                </a:lnTo>
                <a:lnTo>
                  <a:pt x="166469" y="365554"/>
                </a:lnTo>
                <a:lnTo>
                  <a:pt x="177224" y="377918"/>
                </a:lnTo>
                <a:lnTo>
                  <a:pt x="190281" y="388373"/>
                </a:lnTo>
                <a:lnTo>
                  <a:pt x="205483" y="396540"/>
                </a:lnTo>
                <a:lnTo>
                  <a:pt x="241052" y="404034"/>
                </a:lnTo>
                <a:lnTo>
                  <a:pt x="275363" y="397830"/>
                </a:lnTo>
                <a:lnTo>
                  <a:pt x="324850" y="350286"/>
                </a:lnTo>
                <a:lnTo>
                  <a:pt x="330336" y="332252"/>
                </a:lnTo>
                <a:lnTo>
                  <a:pt x="362894" y="335191"/>
                </a:lnTo>
                <a:lnTo>
                  <a:pt x="393576" y="327009"/>
                </a:lnTo>
                <a:lnTo>
                  <a:pt x="419448" y="308837"/>
                </a:lnTo>
                <a:lnTo>
                  <a:pt x="437575" y="281808"/>
                </a:lnTo>
                <a:close/>
              </a:path>
            </a:pathLst>
          </a:custGeom>
          <a:ln w="19316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066545" y="2751809"/>
            <a:ext cx="172910" cy="1437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5695200" y="783232"/>
            <a:ext cx="3539490" cy="98234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765">
              <a:lnSpc>
                <a:spcPct val="100000"/>
              </a:lnSpc>
              <a:spcBef>
                <a:spcPts val="100"/>
              </a:spcBef>
            </a:pPr>
            <a:r>
              <a:rPr dirty="0" sz="1800" spc="30" b="1">
                <a:solidFill>
                  <a:srgbClr val="4C4D4F"/>
                </a:solidFill>
                <a:latin typeface="Roboto"/>
                <a:cs typeface="Roboto"/>
              </a:rPr>
              <a:t>Workshop</a:t>
            </a:r>
            <a:r>
              <a:rPr dirty="0" sz="1800" spc="80" b="1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800" spc="35" b="1">
                <a:solidFill>
                  <a:srgbClr val="4C4D4F"/>
                </a:solidFill>
                <a:latin typeface="Roboto"/>
                <a:cs typeface="Roboto"/>
              </a:rPr>
              <a:t>Overview</a:t>
            </a:r>
            <a:endParaRPr sz="1800">
              <a:latin typeface="Roboto"/>
              <a:cs typeface="Roboto"/>
            </a:endParaRPr>
          </a:p>
          <a:p>
            <a:pPr marL="12700" marR="5080">
              <a:lnSpc>
                <a:spcPct val="105600"/>
              </a:lnSpc>
              <a:spcBef>
                <a:spcPts val="1575"/>
              </a:spcBef>
            </a:pPr>
            <a:r>
              <a:rPr dirty="0" sz="1500" spc="-30">
                <a:solidFill>
                  <a:srgbClr val="4C4D4F"/>
                </a:solidFill>
                <a:latin typeface="Roboto"/>
                <a:cs typeface="Roboto"/>
              </a:rPr>
              <a:t>Here’s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a suggested agenda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for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one-hour  workshop: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73100" y="773766"/>
            <a:ext cx="3765550" cy="19456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20" b="1">
                <a:solidFill>
                  <a:srgbClr val="4C4D4F"/>
                </a:solidFill>
                <a:latin typeface="Roboto"/>
                <a:cs typeface="Roboto"/>
              </a:rPr>
              <a:t>EDUCATOR</a:t>
            </a:r>
            <a:r>
              <a:rPr dirty="0" sz="2000" spc="40" b="1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2000" spc="45" b="1">
                <a:solidFill>
                  <a:srgbClr val="4C4D4F"/>
                </a:solidFill>
                <a:latin typeface="Roboto"/>
                <a:cs typeface="Roboto"/>
              </a:rPr>
              <a:t>GUIDE</a:t>
            </a:r>
            <a:endParaRPr sz="2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914"/>
              </a:spcBef>
            </a:pPr>
            <a:r>
              <a:rPr dirty="0" sz="2700" spc="30" b="1">
                <a:solidFill>
                  <a:srgbClr val="FF4C6B"/>
                </a:solidFill>
                <a:latin typeface="Montserrat-Black"/>
                <a:cs typeface="Montserrat-Black"/>
              </a:rPr>
              <a:t>Make It</a:t>
            </a:r>
            <a:r>
              <a:rPr dirty="0" sz="2700" spc="155" b="1">
                <a:solidFill>
                  <a:srgbClr val="FF4C6B"/>
                </a:solidFill>
                <a:latin typeface="Montserrat-Black"/>
                <a:cs typeface="Montserrat-Black"/>
              </a:rPr>
              <a:t> </a:t>
            </a:r>
            <a:r>
              <a:rPr dirty="0" sz="2700" spc="65" b="1">
                <a:solidFill>
                  <a:srgbClr val="FF4C6B"/>
                </a:solidFill>
                <a:latin typeface="Montserrat-Black"/>
                <a:cs typeface="Montserrat-Black"/>
              </a:rPr>
              <a:t>Fly</a:t>
            </a:r>
            <a:endParaRPr sz="2700">
              <a:latin typeface="Montserrat-Black"/>
              <a:cs typeface="Montserrat-Black"/>
            </a:endParaRPr>
          </a:p>
          <a:p>
            <a:pPr marL="12700" marR="5080">
              <a:lnSpc>
                <a:spcPct val="105600"/>
              </a:lnSpc>
              <a:spcBef>
                <a:spcPts val="1860"/>
              </a:spcBef>
            </a:pP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With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this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guide,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can plan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and lead a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one- 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hour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workshop using Scratch.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Participants 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will choose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character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and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program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it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to</a:t>
            </a:r>
            <a:r>
              <a:rPr dirty="0" sz="1500" spc="-2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500" spc="-30">
                <a:solidFill>
                  <a:srgbClr val="4C4D4F"/>
                </a:solidFill>
                <a:latin typeface="Roboto"/>
                <a:cs typeface="Roboto"/>
              </a:rPr>
              <a:t>fly.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685800" y="3466528"/>
            <a:ext cx="1847722" cy="13890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85805" y="3466528"/>
            <a:ext cx="1847850" cy="1389380"/>
          </a:xfrm>
          <a:custGeom>
            <a:avLst/>
            <a:gdLst/>
            <a:ahLst/>
            <a:cxnLst/>
            <a:rect l="l" t="t" r="r" b="b"/>
            <a:pathLst>
              <a:path w="1847850" h="1389379">
                <a:moveTo>
                  <a:pt x="169633" y="0"/>
                </a:moveTo>
                <a:lnTo>
                  <a:pt x="71564" y="2650"/>
                </a:lnTo>
                <a:lnTo>
                  <a:pt x="21204" y="21204"/>
                </a:lnTo>
                <a:lnTo>
                  <a:pt x="2650" y="71564"/>
                </a:lnTo>
                <a:lnTo>
                  <a:pt x="0" y="169633"/>
                </a:lnTo>
                <a:lnTo>
                  <a:pt x="0" y="1219428"/>
                </a:lnTo>
                <a:lnTo>
                  <a:pt x="2650" y="1317498"/>
                </a:lnTo>
                <a:lnTo>
                  <a:pt x="21204" y="1367858"/>
                </a:lnTo>
                <a:lnTo>
                  <a:pt x="71564" y="1386411"/>
                </a:lnTo>
                <a:lnTo>
                  <a:pt x="169633" y="1389062"/>
                </a:lnTo>
                <a:lnTo>
                  <a:pt x="1678089" y="1389062"/>
                </a:lnTo>
                <a:lnTo>
                  <a:pt x="1776158" y="1386411"/>
                </a:lnTo>
                <a:lnTo>
                  <a:pt x="1826518" y="1367858"/>
                </a:lnTo>
                <a:lnTo>
                  <a:pt x="1845072" y="1317498"/>
                </a:lnTo>
                <a:lnTo>
                  <a:pt x="1847723" y="1219428"/>
                </a:lnTo>
                <a:lnTo>
                  <a:pt x="1847723" y="169633"/>
                </a:lnTo>
                <a:lnTo>
                  <a:pt x="1845072" y="71564"/>
                </a:lnTo>
                <a:lnTo>
                  <a:pt x="1826518" y="21204"/>
                </a:lnTo>
                <a:lnTo>
                  <a:pt x="1776158" y="2650"/>
                </a:lnTo>
                <a:lnTo>
                  <a:pt x="1678089" y="0"/>
                </a:lnTo>
                <a:lnTo>
                  <a:pt x="169633" y="0"/>
                </a:lnTo>
                <a:close/>
              </a:path>
            </a:pathLst>
          </a:custGeom>
          <a:ln w="12700">
            <a:solidFill>
              <a:srgbClr val="FF4C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594992" y="3466528"/>
            <a:ext cx="1847721" cy="13890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594996" y="3466528"/>
            <a:ext cx="1847850" cy="1389380"/>
          </a:xfrm>
          <a:custGeom>
            <a:avLst/>
            <a:gdLst/>
            <a:ahLst/>
            <a:cxnLst/>
            <a:rect l="l" t="t" r="r" b="b"/>
            <a:pathLst>
              <a:path w="1847850" h="1389379">
                <a:moveTo>
                  <a:pt x="169633" y="0"/>
                </a:moveTo>
                <a:lnTo>
                  <a:pt x="71564" y="2650"/>
                </a:lnTo>
                <a:lnTo>
                  <a:pt x="21204" y="21204"/>
                </a:lnTo>
                <a:lnTo>
                  <a:pt x="2650" y="71564"/>
                </a:lnTo>
                <a:lnTo>
                  <a:pt x="0" y="169633"/>
                </a:lnTo>
                <a:lnTo>
                  <a:pt x="0" y="1219428"/>
                </a:lnTo>
                <a:lnTo>
                  <a:pt x="2650" y="1317498"/>
                </a:lnTo>
                <a:lnTo>
                  <a:pt x="21204" y="1367858"/>
                </a:lnTo>
                <a:lnTo>
                  <a:pt x="71564" y="1386411"/>
                </a:lnTo>
                <a:lnTo>
                  <a:pt x="169633" y="1389062"/>
                </a:lnTo>
                <a:lnTo>
                  <a:pt x="1678089" y="1389062"/>
                </a:lnTo>
                <a:lnTo>
                  <a:pt x="1776158" y="1386411"/>
                </a:lnTo>
                <a:lnTo>
                  <a:pt x="1826518" y="1367858"/>
                </a:lnTo>
                <a:lnTo>
                  <a:pt x="1845072" y="1317498"/>
                </a:lnTo>
                <a:lnTo>
                  <a:pt x="1847723" y="1219428"/>
                </a:lnTo>
                <a:lnTo>
                  <a:pt x="1847723" y="169633"/>
                </a:lnTo>
                <a:lnTo>
                  <a:pt x="1845072" y="71564"/>
                </a:lnTo>
                <a:lnTo>
                  <a:pt x="1826518" y="21204"/>
                </a:lnTo>
                <a:lnTo>
                  <a:pt x="1776158" y="2650"/>
                </a:lnTo>
                <a:lnTo>
                  <a:pt x="1678089" y="0"/>
                </a:lnTo>
                <a:lnTo>
                  <a:pt x="169633" y="0"/>
                </a:lnTo>
                <a:close/>
              </a:path>
            </a:pathLst>
          </a:custGeom>
          <a:ln w="12700">
            <a:solidFill>
              <a:srgbClr val="FF4C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85800" y="4910137"/>
            <a:ext cx="1847722" cy="138906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85805" y="4910138"/>
            <a:ext cx="1847850" cy="1389380"/>
          </a:xfrm>
          <a:custGeom>
            <a:avLst/>
            <a:gdLst/>
            <a:ahLst/>
            <a:cxnLst/>
            <a:rect l="l" t="t" r="r" b="b"/>
            <a:pathLst>
              <a:path w="1847850" h="1389379">
                <a:moveTo>
                  <a:pt x="169633" y="0"/>
                </a:moveTo>
                <a:lnTo>
                  <a:pt x="71564" y="2650"/>
                </a:lnTo>
                <a:lnTo>
                  <a:pt x="21204" y="21204"/>
                </a:lnTo>
                <a:lnTo>
                  <a:pt x="2650" y="71564"/>
                </a:lnTo>
                <a:lnTo>
                  <a:pt x="0" y="169633"/>
                </a:lnTo>
                <a:lnTo>
                  <a:pt x="0" y="1219428"/>
                </a:lnTo>
                <a:lnTo>
                  <a:pt x="2650" y="1317498"/>
                </a:lnTo>
                <a:lnTo>
                  <a:pt x="21204" y="1367858"/>
                </a:lnTo>
                <a:lnTo>
                  <a:pt x="71564" y="1386411"/>
                </a:lnTo>
                <a:lnTo>
                  <a:pt x="169633" y="1389062"/>
                </a:lnTo>
                <a:lnTo>
                  <a:pt x="1678089" y="1389062"/>
                </a:lnTo>
                <a:lnTo>
                  <a:pt x="1776158" y="1386411"/>
                </a:lnTo>
                <a:lnTo>
                  <a:pt x="1826518" y="1367858"/>
                </a:lnTo>
                <a:lnTo>
                  <a:pt x="1845072" y="1317498"/>
                </a:lnTo>
                <a:lnTo>
                  <a:pt x="1847723" y="1219428"/>
                </a:lnTo>
                <a:lnTo>
                  <a:pt x="1847723" y="169633"/>
                </a:lnTo>
                <a:lnTo>
                  <a:pt x="1845072" y="71564"/>
                </a:lnTo>
                <a:lnTo>
                  <a:pt x="1826518" y="21204"/>
                </a:lnTo>
                <a:lnTo>
                  <a:pt x="1776158" y="2650"/>
                </a:lnTo>
                <a:lnTo>
                  <a:pt x="1678089" y="0"/>
                </a:lnTo>
                <a:lnTo>
                  <a:pt x="169633" y="0"/>
                </a:lnTo>
                <a:close/>
              </a:path>
            </a:pathLst>
          </a:custGeom>
          <a:ln w="12700">
            <a:solidFill>
              <a:srgbClr val="FF4C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594992" y="4910137"/>
            <a:ext cx="1847721" cy="138906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594996" y="4910138"/>
            <a:ext cx="1847850" cy="1389380"/>
          </a:xfrm>
          <a:custGeom>
            <a:avLst/>
            <a:gdLst/>
            <a:ahLst/>
            <a:cxnLst/>
            <a:rect l="l" t="t" r="r" b="b"/>
            <a:pathLst>
              <a:path w="1847850" h="1389379">
                <a:moveTo>
                  <a:pt x="169633" y="0"/>
                </a:moveTo>
                <a:lnTo>
                  <a:pt x="71564" y="2650"/>
                </a:lnTo>
                <a:lnTo>
                  <a:pt x="21204" y="21204"/>
                </a:lnTo>
                <a:lnTo>
                  <a:pt x="2650" y="71564"/>
                </a:lnTo>
                <a:lnTo>
                  <a:pt x="0" y="169633"/>
                </a:lnTo>
                <a:lnTo>
                  <a:pt x="0" y="1219428"/>
                </a:lnTo>
                <a:lnTo>
                  <a:pt x="2650" y="1317498"/>
                </a:lnTo>
                <a:lnTo>
                  <a:pt x="21204" y="1367858"/>
                </a:lnTo>
                <a:lnTo>
                  <a:pt x="71564" y="1386411"/>
                </a:lnTo>
                <a:lnTo>
                  <a:pt x="169633" y="1389062"/>
                </a:lnTo>
                <a:lnTo>
                  <a:pt x="1678089" y="1389062"/>
                </a:lnTo>
                <a:lnTo>
                  <a:pt x="1776158" y="1386411"/>
                </a:lnTo>
                <a:lnTo>
                  <a:pt x="1826518" y="1367858"/>
                </a:lnTo>
                <a:lnTo>
                  <a:pt x="1845072" y="1317498"/>
                </a:lnTo>
                <a:lnTo>
                  <a:pt x="1847723" y="1219428"/>
                </a:lnTo>
                <a:lnTo>
                  <a:pt x="1847723" y="169633"/>
                </a:lnTo>
                <a:lnTo>
                  <a:pt x="1845072" y="71564"/>
                </a:lnTo>
                <a:lnTo>
                  <a:pt x="1826518" y="21204"/>
                </a:lnTo>
                <a:lnTo>
                  <a:pt x="1776158" y="2650"/>
                </a:lnTo>
                <a:lnTo>
                  <a:pt x="1678089" y="0"/>
                </a:lnTo>
                <a:lnTo>
                  <a:pt x="169633" y="0"/>
                </a:lnTo>
                <a:close/>
              </a:path>
            </a:pathLst>
          </a:custGeom>
          <a:ln w="12700">
            <a:solidFill>
              <a:srgbClr val="FF66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7372604" y="7401114"/>
            <a:ext cx="1400810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spc="-10" b="1">
                <a:solidFill>
                  <a:srgbClr val="F8991C"/>
                </a:solidFill>
                <a:latin typeface="Roboto"/>
                <a:cs typeface="Roboto"/>
              </a:rPr>
              <a:t>scratch.mit.edu/ideas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666797" y="7422043"/>
            <a:ext cx="106045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FFFFFF"/>
                </a:solidFill>
                <a:latin typeface="Roboto"/>
                <a:cs typeface="Roboto"/>
              </a:rPr>
              <a:t>1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708698" y="7422043"/>
            <a:ext cx="106045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FFFFFF"/>
                </a:solidFill>
                <a:latin typeface="Roboto"/>
                <a:cs typeface="Roboto"/>
              </a:rPr>
              <a:t>2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5714753" y="7448018"/>
            <a:ext cx="1584960" cy="14478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800" spc="45" b="1">
                <a:solidFill>
                  <a:srgbClr val="939598"/>
                </a:solidFill>
                <a:latin typeface="Roboto"/>
                <a:cs typeface="Roboto"/>
              </a:rPr>
              <a:t>SCRATCH </a:t>
            </a:r>
            <a:r>
              <a:rPr dirty="0" sz="800" spc="50" b="1">
                <a:solidFill>
                  <a:srgbClr val="939598"/>
                </a:solidFill>
                <a:latin typeface="Roboto"/>
                <a:cs typeface="Roboto"/>
              </a:rPr>
              <a:t>EDUCATOR GUIDE</a:t>
            </a:r>
            <a:r>
              <a:rPr dirty="0" sz="800" spc="140" b="1">
                <a:solidFill>
                  <a:srgbClr val="939598"/>
                </a:solidFill>
                <a:latin typeface="Roboto"/>
                <a:cs typeface="Roboto"/>
              </a:rPr>
              <a:t> </a:t>
            </a:r>
            <a:r>
              <a:rPr dirty="0" sz="800" b="1">
                <a:solidFill>
                  <a:srgbClr val="939598"/>
                </a:solidFill>
                <a:latin typeface="Roboto"/>
                <a:cs typeface="Roboto"/>
              </a:rPr>
              <a:t>•</a:t>
            </a:r>
            <a:endParaRPr sz="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9137" y="211346"/>
            <a:ext cx="17430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MAKE </a:t>
            </a:r>
            <a:r>
              <a:rPr dirty="0" sz="800" spc="25" b="1">
                <a:solidFill>
                  <a:srgbClr val="FFFFFF"/>
                </a:solidFill>
                <a:latin typeface="Roboto"/>
                <a:cs typeface="Roboto"/>
              </a:rPr>
              <a:t>IT </a:t>
            </a:r>
            <a:r>
              <a:rPr dirty="0" sz="800" spc="5" b="1">
                <a:solidFill>
                  <a:srgbClr val="FFFFFF"/>
                </a:solidFill>
                <a:latin typeface="Roboto"/>
                <a:cs typeface="Roboto"/>
              </a:rPr>
              <a:t>FLY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dirty="0" sz="800" spc="-9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800" spc="65" b="1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7314" y="171195"/>
            <a:ext cx="407593" cy="267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002245" y="146221"/>
            <a:ext cx="720054" cy="26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052594" y="150286"/>
            <a:ext cx="720054" cy="2688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628896" y="7424419"/>
            <a:ext cx="182879" cy="1828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671050" y="7426959"/>
            <a:ext cx="182880" cy="1828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136515" y="171195"/>
            <a:ext cx="407593" cy="267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713737" y="211346"/>
            <a:ext cx="17430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MAKE </a:t>
            </a:r>
            <a:r>
              <a:rPr dirty="0" sz="800" spc="25" b="1">
                <a:solidFill>
                  <a:srgbClr val="FFFFFF"/>
                </a:solidFill>
                <a:latin typeface="Roboto"/>
                <a:cs typeface="Roboto"/>
              </a:rPr>
              <a:t>IT </a:t>
            </a:r>
            <a:r>
              <a:rPr dirty="0" sz="800" spc="5" b="1">
                <a:solidFill>
                  <a:srgbClr val="FFFFFF"/>
                </a:solidFill>
                <a:latin typeface="Roboto"/>
                <a:cs typeface="Roboto"/>
              </a:rPr>
              <a:t>FLY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dirty="0" sz="800" spc="-9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800" spc="65" b="1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718555" y="1949884"/>
            <a:ext cx="4111625" cy="1607185"/>
          </a:xfrm>
          <a:custGeom>
            <a:avLst/>
            <a:gdLst/>
            <a:ahLst/>
            <a:cxnLst/>
            <a:rect l="l" t="t" r="r" b="b"/>
            <a:pathLst>
              <a:path w="4111625" h="1607185">
                <a:moveTo>
                  <a:pt x="4111244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607134"/>
                </a:lnTo>
                <a:lnTo>
                  <a:pt x="3996944" y="1607134"/>
                </a:lnTo>
                <a:lnTo>
                  <a:pt x="4063023" y="1605348"/>
                </a:lnTo>
                <a:lnTo>
                  <a:pt x="4096956" y="1592846"/>
                </a:lnTo>
                <a:lnTo>
                  <a:pt x="4109458" y="1558913"/>
                </a:lnTo>
                <a:lnTo>
                  <a:pt x="4111244" y="1492834"/>
                </a:lnTo>
                <a:lnTo>
                  <a:pt x="4111244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754998" y="2007059"/>
            <a:ext cx="4034154" cy="308610"/>
          </a:xfrm>
          <a:custGeom>
            <a:avLst/>
            <a:gdLst/>
            <a:ahLst/>
            <a:cxnLst/>
            <a:rect l="l" t="t" r="r" b="b"/>
            <a:pathLst>
              <a:path w="4034154" h="308610">
                <a:moveTo>
                  <a:pt x="403365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308241"/>
                </a:lnTo>
                <a:lnTo>
                  <a:pt x="4033659" y="308241"/>
                </a:lnTo>
                <a:lnTo>
                  <a:pt x="40336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718555" y="3703320"/>
            <a:ext cx="4111625" cy="3446145"/>
          </a:xfrm>
          <a:custGeom>
            <a:avLst/>
            <a:gdLst/>
            <a:ahLst/>
            <a:cxnLst/>
            <a:rect l="l" t="t" r="r" b="b"/>
            <a:pathLst>
              <a:path w="4111625" h="3446145">
                <a:moveTo>
                  <a:pt x="4111244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3445916"/>
                </a:lnTo>
                <a:lnTo>
                  <a:pt x="3996944" y="3445916"/>
                </a:lnTo>
                <a:lnTo>
                  <a:pt x="4063023" y="3444130"/>
                </a:lnTo>
                <a:lnTo>
                  <a:pt x="4096956" y="3431628"/>
                </a:lnTo>
                <a:lnTo>
                  <a:pt x="4109458" y="3397696"/>
                </a:lnTo>
                <a:lnTo>
                  <a:pt x="4111244" y="3331616"/>
                </a:lnTo>
                <a:lnTo>
                  <a:pt x="4111244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692594" y="636778"/>
            <a:ext cx="1330960" cy="4368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65">
                <a:solidFill>
                  <a:srgbClr val="00AEEF"/>
                </a:solidFill>
              </a:rPr>
              <a:t>Imagine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692594" y="1218946"/>
            <a:ext cx="4029710" cy="508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Begin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by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gathering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 participants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introduce 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 theme and spark ideas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for</a:t>
            </a:r>
            <a:r>
              <a:rPr dirty="0" sz="1500" spc="-2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projects.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09576" y="945941"/>
            <a:ext cx="44132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55" b="1">
                <a:solidFill>
                  <a:srgbClr val="00AEEF"/>
                </a:solidFill>
                <a:latin typeface="Roboto"/>
                <a:cs typeface="Roboto"/>
              </a:rPr>
              <a:t>I</a:t>
            </a:r>
            <a:r>
              <a:rPr dirty="0" sz="700" spc="65" b="1">
                <a:solidFill>
                  <a:srgbClr val="00AEEF"/>
                </a:solidFill>
                <a:latin typeface="Roboto"/>
                <a:cs typeface="Roboto"/>
              </a:rPr>
              <a:t>M</a:t>
            </a:r>
            <a:r>
              <a:rPr dirty="0" sz="700" spc="50" b="1">
                <a:solidFill>
                  <a:srgbClr val="00AEEF"/>
                </a:solidFill>
                <a:latin typeface="Roboto"/>
                <a:cs typeface="Roboto"/>
              </a:rPr>
              <a:t>A</a:t>
            </a:r>
            <a:r>
              <a:rPr dirty="0" sz="700" spc="55" b="1">
                <a:solidFill>
                  <a:srgbClr val="00AEEF"/>
                </a:solidFill>
                <a:latin typeface="Roboto"/>
                <a:cs typeface="Roboto"/>
              </a:rPr>
              <a:t>GINE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554900" y="686059"/>
            <a:ext cx="218393" cy="26500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754998" y="3765575"/>
            <a:ext cx="4034154" cy="308610"/>
          </a:xfrm>
          <a:custGeom>
            <a:avLst/>
            <a:gdLst/>
            <a:ahLst/>
            <a:cxnLst/>
            <a:rect l="l" t="t" r="r" b="b"/>
            <a:pathLst>
              <a:path w="4034154" h="308610">
                <a:moveTo>
                  <a:pt x="403365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308241"/>
                </a:lnTo>
                <a:lnTo>
                  <a:pt x="4033659" y="308241"/>
                </a:lnTo>
                <a:lnTo>
                  <a:pt x="40336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5870373" y="2075434"/>
            <a:ext cx="3660140" cy="1304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 b="1">
                <a:solidFill>
                  <a:srgbClr val="00AEEF"/>
                </a:solidFill>
                <a:latin typeface="Roboto"/>
                <a:cs typeface="Roboto"/>
              </a:rPr>
              <a:t>Warm-up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Activity: If I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Could</a:t>
            </a:r>
            <a:r>
              <a:rPr dirty="0" sz="1000" spc="-10" b="1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000" spc="-15" b="1">
                <a:solidFill>
                  <a:srgbClr val="00AEEF"/>
                </a:solidFill>
                <a:latin typeface="Roboto"/>
                <a:cs typeface="Roboto"/>
              </a:rPr>
              <a:t>Fly...</a:t>
            </a:r>
            <a:endParaRPr sz="10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850">
              <a:latin typeface="Roboto"/>
              <a:cs typeface="Roboto"/>
            </a:endParaRPr>
          </a:p>
          <a:p>
            <a:pPr marL="30480" marR="5080">
              <a:lnSpc>
                <a:spcPct val="108300"/>
              </a:lnSpc>
              <a:spcBef>
                <a:spcPts val="5"/>
              </a:spcBef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Gather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group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in a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circle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and ask, “If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could </a:t>
            </a:r>
            <a:r>
              <a:rPr dirty="0" sz="1000" spc="-20">
                <a:solidFill>
                  <a:srgbClr val="4C4D4F"/>
                </a:solidFill>
                <a:latin typeface="Roboto"/>
                <a:cs typeface="Roboto"/>
              </a:rPr>
              <a:t>fly,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where  would you want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go?” Suggest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that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they close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their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eyes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and  imagine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flying through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their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favorite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place. Ask, “Where are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you?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What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kinds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of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things do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see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below you?”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If </a:t>
            </a: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there’s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time,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have 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each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person say where they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imagined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flying or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something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they 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saw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on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their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 flight.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887315" y="3848369"/>
            <a:ext cx="3667760" cy="6140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 dirty="0" sz="1000" spc="-10" b="1">
                <a:solidFill>
                  <a:srgbClr val="00AEEF"/>
                </a:solidFill>
                <a:latin typeface="Roboto"/>
                <a:cs typeface="Roboto"/>
              </a:rPr>
              <a:t>Provide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Ideas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and Inspiration</a:t>
            </a:r>
            <a:endParaRPr sz="10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  <a:spcBef>
                <a:spcPts val="830"/>
              </a:spcBef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Show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introductory video for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5" i="1">
                <a:solidFill>
                  <a:srgbClr val="4C4D4F"/>
                </a:solidFill>
                <a:latin typeface="Roboto"/>
                <a:cs typeface="Roboto"/>
              </a:rPr>
              <a:t>Make </a:t>
            </a:r>
            <a:r>
              <a:rPr dirty="0" sz="1000" i="1">
                <a:solidFill>
                  <a:srgbClr val="4C4D4F"/>
                </a:solidFill>
                <a:latin typeface="Roboto"/>
                <a:cs typeface="Roboto"/>
              </a:rPr>
              <a:t>It Fly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tutorial.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video 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shows a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variety of projects for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ideas and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inspiration.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9688194" y="7446873"/>
            <a:ext cx="141605" cy="1416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648770" y="7446873"/>
            <a:ext cx="141604" cy="1416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919355" y="4659947"/>
            <a:ext cx="2991726" cy="184880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919363" y="4659945"/>
            <a:ext cx="2992120" cy="1849120"/>
          </a:xfrm>
          <a:custGeom>
            <a:avLst/>
            <a:gdLst/>
            <a:ahLst/>
            <a:cxnLst/>
            <a:rect l="l" t="t" r="r" b="b"/>
            <a:pathLst>
              <a:path w="2992120" h="1849120">
                <a:moveTo>
                  <a:pt x="209550" y="0"/>
                </a:moveTo>
                <a:lnTo>
                  <a:pt x="88403" y="3274"/>
                </a:lnTo>
                <a:lnTo>
                  <a:pt x="26193" y="26193"/>
                </a:lnTo>
                <a:lnTo>
                  <a:pt x="3274" y="88403"/>
                </a:lnTo>
                <a:lnTo>
                  <a:pt x="0" y="209550"/>
                </a:lnTo>
                <a:lnTo>
                  <a:pt x="0" y="1639252"/>
                </a:lnTo>
                <a:lnTo>
                  <a:pt x="3274" y="1760398"/>
                </a:lnTo>
                <a:lnTo>
                  <a:pt x="26193" y="1822608"/>
                </a:lnTo>
                <a:lnTo>
                  <a:pt x="88403" y="1845528"/>
                </a:lnTo>
                <a:lnTo>
                  <a:pt x="209550" y="1848802"/>
                </a:lnTo>
                <a:lnTo>
                  <a:pt x="2782163" y="1848802"/>
                </a:lnTo>
                <a:lnTo>
                  <a:pt x="2903309" y="1845528"/>
                </a:lnTo>
                <a:lnTo>
                  <a:pt x="2965519" y="1822608"/>
                </a:lnTo>
                <a:lnTo>
                  <a:pt x="2988439" y="1760398"/>
                </a:lnTo>
                <a:lnTo>
                  <a:pt x="2991713" y="1639252"/>
                </a:lnTo>
                <a:lnTo>
                  <a:pt x="2991713" y="209550"/>
                </a:lnTo>
                <a:lnTo>
                  <a:pt x="2988439" y="88403"/>
                </a:lnTo>
                <a:lnTo>
                  <a:pt x="2965519" y="26193"/>
                </a:lnTo>
                <a:lnTo>
                  <a:pt x="2903309" y="3274"/>
                </a:lnTo>
                <a:lnTo>
                  <a:pt x="2782163" y="0"/>
                </a:lnTo>
                <a:lnTo>
                  <a:pt x="209550" y="0"/>
                </a:lnTo>
                <a:close/>
              </a:path>
            </a:pathLst>
          </a:custGeom>
          <a:ln w="63500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433363" y="6961441"/>
            <a:ext cx="984250" cy="0"/>
          </a:xfrm>
          <a:custGeom>
            <a:avLst/>
            <a:gdLst/>
            <a:ahLst/>
            <a:cxnLst/>
            <a:rect l="l" t="t" r="r" b="b"/>
            <a:pathLst>
              <a:path w="984250" h="0">
                <a:moveTo>
                  <a:pt x="0" y="0"/>
                </a:moveTo>
                <a:lnTo>
                  <a:pt x="983818" y="0"/>
                </a:lnTo>
              </a:path>
            </a:pathLst>
          </a:custGeom>
          <a:ln w="25399">
            <a:solidFill>
              <a:srgbClr val="00AEEF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382913" y="696144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25399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7442410" y="696144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25399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7875254" y="6961441"/>
            <a:ext cx="902335" cy="0"/>
          </a:xfrm>
          <a:custGeom>
            <a:avLst/>
            <a:gdLst/>
            <a:ahLst/>
            <a:cxnLst/>
            <a:rect l="l" t="t" r="r" b="b"/>
            <a:pathLst>
              <a:path w="902334" h="0">
                <a:moveTo>
                  <a:pt x="0" y="0"/>
                </a:moveTo>
                <a:lnTo>
                  <a:pt x="902055" y="0"/>
                </a:lnTo>
              </a:path>
            </a:pathLst>
          </a:custGeom>
          <a:ln w="25399">
            <a:solidFill>
              <a:srgbClr val="00AEEF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7823707" y="696144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25399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8803081" y="696144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25399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7602964" y="6729516"/>
            <a:ext cx="122491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or</a:t>
            </a:r>
            <a:r>
              <a:rPr dirty="0" sz="1000" spc="12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10" b="1">
                <a:solidFill>
                  <a:srgbClr val="00AEEF"/>
                </a:solidFill>
                <a:latin typeface="Roboto"/>
                <a:cs typeface="Roboto"/>
              </a:rPr>
              <a:t>vimeo.com/llk/fly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893963" y="6730717"/>
            <a:ext cx="157416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View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at</a:t>
            </a:r>
            <a:r>
              <a:rPr dirty="0" sz="1000" spc="11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baseline="2777" sz="1500" spc="-15" b="1">
                <a:solidFill>
                  <a:srgbClr val="00AEEF"/>
                </a:solidFill>
                <a:latin typeface="Roboto"/>
                <a:cs typeface="Roboto"/>
              </a:rPr>
              <a:t>scratch.mit.edu/fly</a:t>
            </a:r>
            <a:endParaRPr baseline="2777" sz="1500">
              <a:latin typeface="Roboto"/>
              <a:cs typeface="Roboto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73905" y="786678"/>
            <a:ext cx="3950335" cy="7404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25" b="1">
                <a:solidFill>
                  <a:srgbClr val="4C4D4F"/>
                </a:solidFill>
                <a:latin typeface="Roboto"/>
                <a:cs typeface="Roboto"/>
              </a:rPr>
              <a:t>Get </a:t>
            </a:r>
            <a:r>
              <a:rPr dirty="0" sz="1800" spc="30" b="1">
                <a:solidFill>
                  <a:srgbClr val="4C4D4F"/>
                </a:solidFill>
                <a:latin typeface="Roboto"/>
                <a:cs typeface="Roboto"/>
              </a:rPr>
              <a:t>Ready </a:t>
            </a:r>
            <a:r>
              <a:rPr dirty="0" sz="1800" spc="25" b="1">
                <a:solidFill>
                  <a:srgbClr val="4C4D4F"/>
                </a:solidFill>
                <a:latin typeface="Roboto"/>
                <a:cs typeface="Roboto"/>
              </a:rPr>
              <a:t>for </a:t>
            </a:r>
            <a:r>
              <a:rPr dirty="0" sz="1800" spc="30" b="1">
                <a:solidFill>
                  <a:srgbClr val="4C4D4F"/>
                </a:solidFill>
                <a:latin typeface="Roboto"/>
                <a:cs typeface="Roboto"/>
              </a:rPr>
              <a:t>the</a:t>
            </a:r>
            <a:r>
              <a:rPr dirty="0" sz="1800" spc="250" b="1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800" spc="35" b="1">
                <a:solidFill>
                  <a:srgbClr val="4C4D4F"/>
                </a:solidFill>
                <a:latin typeface="Roboto"/>
                <a:cs typeface="Roboto"/>
              </a:rPr>
              <a:t>Workshop</a:t>
            </a:r>
            <a:endParaRPr sz="1800">
              <a:latin typeface="Roboto"/>
              <a:cs typeface="Roboto"/>
            </a:endParaRPr>
          </a:p>
          <a:p>
            <a:pPr marL="17145">
              <a:lnSpc>
                <a:spcPct val="100000"/>
              </a:lnSpc>
              <a:spcBef>
                <a:spcPts val="1664"/>
              </a:spcBef>
            </a:pP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Use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this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checklist </a:t>
            </a:r>
            <a:r>
              <a:rPr dirty="0" sz="1500" spc="-15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prepare for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</a:t>
            </a:r>
            <a:r>
              <a:rPr dirty="0" sz="1500" spc="-5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workshop.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722122" y="18245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89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4C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722122" y="32469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89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4C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722122" y="44661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89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4C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722122" y="56853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89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4C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722122" y="65616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90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4C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57150" rIns="0" bIns="0" rtlCol="0" vert="horz">
            <a:spAutoFit/>
          </a:bodyPr>
          <a:lstStyle/>
          <a:p>
            <a:pPr marL="181610">
              <a:lnSpc>
                <a:spcPct val="100000"/>
              </a:lnSpc>
              <a:spcBef>
                <a:spcPts val="450"/>
              </a:spcBef>
            </a:pPr>
            <a:r>
              <a:rPr dirty="0" spc="-5"/>
              <a:t>Preview </a:t>
            </a:r>
            <a:r>
              <a:rPr dirty="0"/>
              <a:t>the</a:t>
            </a:r>
            <a:r>
              <a:rPr dirty="0" spc="-40"/>
              <a:t> </a:t>
            </a:r>
            <a:r>
              <a:rPr dirty="0" spc="-10"/>
              <a:t>Tutorial</a:t>
            </a:r>
          </a:p>
          <a:p>
            <a:pPr marL="12700" marR="1295400">
              <a:lnSpc>
                <a:spcPct val="108300"/>
              </a:lnSpc>
              <a:spcBef>
                <a:spcPts val="250"/>
              </a:spcBef>
            </a:pP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pc="-5" b="0" i="1">
                <a:solidFill>
                  <a:srgbClr val="4C4D4F"/>
                </a:solidFill>
                <a:latin typeface="Roboto"/>
                <a:cs typeface="Roboto"/>
              </a:rPr>
              <a:t>Make </a:t>
            </a:r>
            <a:r>
              <a:rPr dirty="0" b="0" i="1">
                <a:solidFill>
                  <a:srgbClr val="4C4D4F"/>
                </a:solidFill>
                <a:latin typeface="Roboto"/>
                <a:cs typeface="Roboto"/>
              </a:rPr>
              <a:t>It Fly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tutorial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shows  participants how </a:t>
            </a:r>
            <a:r>
              <a:rPr dirty="0" spc="-10" b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create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their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own  projects. Preview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tutorial before </a:t>
            </a:r>
            <a:r>
              <a:rPr dirty="0" spc="-10" b="0">
                <a:solidFill>
                  <a:srgbClr val="4C4D4F"/>
                </a:solidFill>
                <a:latin typeface="Roboto"/>
                <a:cs typeface="Roboto"/>
              </a:rPr>
              <a:t>your 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workshop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and try the </a:t>
            </a:r>
            <a:r>
              <a:rPr dirty="0" spc="-10" b="0">
                <a:solidFill>
                  <a:srgbClr val="4C4D4F"/>
                </a:solidFill>
                <a:latin typeface="Roboto"/>
                <a:cs typeface="Roboto"/>
              </a:rPr>
              <a:t>first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few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steps:  </a:t>
            </a:r>
            <a:r>
              <a:rPr dirty="0" u="sng" spc="-10">
                <a:uFill>
                  <a:solidFill>
                    <a:srgbClr val="FF4C6B"/>
                  </a:solidFill>
                </a:uFill>
              </a:rPr>
              <a:t>scratch.mit.edu/fly</a:t>
            </a:r>
          </a:p>
          <a:p>
            <a:pPr>
              <a:lnSpc>
                <a:spcPct val="100000"/>
              </a:lnSpc>
            </a:pPr>
            <a:endParaRPr sz="1100"/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/>
          </a:p>
          <a:p>
            <a:pPr marL="181610">
              <a:lnSpc>
                <a:spcPct val="100000"/>
              </a:lnSpc>
              <a:spcBef>
                <a:spcPts val="5"/>
              </a:spcBef>
            </a:pPr>
            <a:r>
              <a:rPr dirty="0"/>
              <a:t>Print the Activity</a:t>
            </a:r>
            <a:r>
              <a:rPr dirty="0" spc="-10"/>
              <a:t> Cards</a:t>
            </a:r>
          </a:p>
          <a:p>
            <a:pPr marL="12700" marR="1428115">
              <a:lnSpc>
                <a:spcPct val="108300"/>
              </a:lnSpc>
              <a:spcBef>
                <a:spcPts val="250"/>
              </a:spcBef>
            </a:pP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Print a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few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sets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of </a:t>
            </a:r>
            <a:r>
              <a:rPr dirty="0" spc="-5" b="0" i="1">
                <a:solidFill>
                  <a:srgbClr val="4C4D4F"/>
                </a:solidFill>
                <a:latin typeface="Roboto"/>
                <a:cs typeface="Roboto"/>
              </a:rPr>
              <a:t>Make </a:t>
            </a:r>
            <a:r>
              <a:rPr dirty="0" b="0" i="1">
                <a:solidFill>
                  <a:srgbClr val="4C4D4F"/>
                </a:solidFill>
                <a:latin typeface="Roboto"/>
                <a:cs typeface="Roboto"/>
              </a:rPr>
              <a:t>It Fly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cards</a:t>
            </a:r>
            <a:r>
              <a:rPr dirty="0" spc="-70" b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pc="-10" b="0">
                <a:solidFill>
                  <a:srgbClr val="4C4D4F"/>
                </a:solidFill>
                <a:latin typeface="Roboto"/>
                <a:cs typeface="Roboto"/>
              </a:rPr>
              <a:t>to 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have available for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participants during  the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workshop.  </a:t>
            </a:r>
            <a:r>
              <a:rPr dirty="0" u="sng" spc="-10">
                <a:uFill>
                  <a:solidFill>
                    <a:srgbClr val="FF4C6B"/>
                  </a:solidFill>
                </a:uFill>
              </a:rPr>
              <a:t>scratch.mit.edu/fly/cards</a:t>
            </a:r>
          </a:p>
          <a:p>
            <a:pPr>
              <a:lnSpc>
                <a:spcPct val="100000"/>
              </a:lnSpc>
            </a:pPr>
            <a:endParaRPr sz="1100"/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/>
          </a:p>
          <a:p>
            <a:pPr marL="181610">
              <a:lnSpc>
                <a:spcPct val="100000"/>
              </a:lnSpc>
              <a:spcBef>
                <a:spcPts val="5"/>
              </a:spcBef>
            </a:pPr>
            <a:r>
              <a:rPr dirty="0" spc="-5"/>
              <a:t>Make </a:t>
            </a:r>
            <a:r>
              <a:rPr dirty="0" spc="-10"/>
              <a:t>sure </a:t>
            </a:r>
            <a:r>
              <a:rPr dirty="0"/>
              <a:t>participants </a:t>
            </a:r>
            <a:r>
              <a:rPr dirty="0" spc="-5"/>
              <a:t>have Scratch</a:t>
            </a:r>
            <a:r>
              <a:rPr dirty="0" spc="5"/>
              <a:t> </a:t>
            </a:r>
            <a:r>
              <a:rPr dirty="0" spc="-5"/>
              <a:t>accounts</a:t>
            </a:r>
          </a:p>
          <a:p>
            <a:pPr marL="12700" marR="5080">
              <a:lnSpc>
                <a:spcPct val="108300"/>
              </a:lnSpc>
              <a:spcBef>
                <a:spcPts val="250"/>
              </a:spcBef>
            </a:pP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can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sign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up for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their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own Scratch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accounts at  </a:t>
            </a:r>
            <a:r>
              <a:rPr dirty="0" u="sng" spc="-5">
                <a:uFill>
                  <a:solidFill>
                    <a:srgbClr val="FF4C6B"/>
                  </a:solidFill>
                </a:uFill>
              </a:rPr>
              <a:t>scratch.mit.edu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, or you can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set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up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student accounts if </a:t>
            </a:r>
            <a:r>
              <a:rPr dirty="0" spc="-10" b="0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have 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pc="-10" b="0">
                <a:solidFill>
                  <a:srgbClr val="4C4D4F"/>
                </a:solidFill>
                <a:latin typeface="Roboto"/>
                <a:cs typeface="Roboto"/>
              </a:rPr>
              <a:t>Teacher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Account. </a:t>
            </a:r>
            <a:r>
              <a:rPr dirty="0" spc="-25" b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request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pc="-10" b="0">
                <a:solidFill>
                  <a:srgbClr val="4C4D4F"/>
                </a:solidFill>
                <a:latin typeface="Roboto"/>
                <a:cs typeface="Roboto"/>
              </a:rPr>
              <a:t>Teacher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Account, go </a:t>
            </a:r>
            <a:r>
              <a:rPr dirty="0" spc="-10" b="0">
                <a:solidFill>
                  <a:srgbClr val="4C4D4F"/>
                </a:solidFill>
                <a:latin typeface="Roboto"/>
                <a:cs typeface="Roboto"/>
              </a:rPr>
              <a:t>to:  </a:t>
            </a:r>
            <a:r>
              <a:rPr dirty="0" u="sng" spc="-10">
                <a:uFill>
                  <a:solidFill>
                    <a:srgbClr val="FF4C6B"/>
                  </a:solidFill>
                </a:uFill>
              </a:rPr>
              <a:t>scratch.mit.edu/educators</a:t>
            </a:r>
          </a:p>
          <a:p>
            <a:pPr>
              <a:lnSpc>
                <a:spcPct val="100000"/>
              </a:lnSpc>
            </a:pPr>
            <a:endParaRPr sz="1100"/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/>
          </a:p>
          <a:p>
            <a:pPr marL="181610">
              <a:lnSpc>
                <a:spcPct val="100000"/>
              </a:lnSpc>
              <a:spcBef>
                <a:spcPts val="5"/>
              </a:spcBef>
            </a:pPr>
            <a:r>
              <a:rPr dirty="0"/>
              <a:t>Set up </a:t>
            </a:r>
            <a:r>
              <a:rPr dirty="0" spc="-5"/>
              <a:t>computers or</a:t>
            </a:r>
            <a:r>
              <a:rPr dirty="0" spc="-10"/>
              <a:t> laptops</a:t>
            </a:r>
          </a:p>
          <a:p>
            <a:pPr marL="12700" marR="1121410">
              <a:lnSpc>
                <a:spcPct val="108300"/>
              </a:lnSpc>
              <a:spcBef>
                <a:spcPts val="250"/>
              </a:spcBef>
            </a:pP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Arrange computers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so that participants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can  work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individually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or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in</a:t>
            </a:r>
            <a:r>
              <a:rPr dirty="0" spc="-15" b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pairs.</a:t>
            </a:r>
          </a:p>
          <a:p>
            <a:pPr>
              <a:lnSpc>
                <a:spcPct val="100000"/>
              </a:lnSpc>
            </a:pPr>
            <a:endParaRPr sz="11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Roboto"/>
              <a:cs typeface="Roboto"/>
            </a:endParaRPr>
          </a:p>
          <a:p>
            <a:pPr marL="181610">
              <a:lnSpc>
                <a:spcPct val="100000"/>
              </a:lnSpc>
              <a:spcBef>
                <a:spcPts val="5"/>
              </a:spcBef>
            </a:pPr>
            <a:r>
              <a:rPr dirty="0"/>
              <a:t>Set up a </a:t>
            </a:r>
            <a:r>
              <a:rPr dirty="0" spc="-5"/>
              <a:t>computer </a:t>
            </a:r>
            <a:r>
              <a:rPr dirty="0"/>
              <a:t>with </a:t>
            </a:r>
            <a:r>
              <a:rPr dirty="0" spc="-10"/>
              <a:t>projector </a:t>
            </a:r>
            <a:r>
              <a:rPr dirty="0" spc="-5"/>
              <a:t>or large</a:t>
            </a:r>
            <a:r>
              <a:rPr dirty="0" spc="-15"/>
              <a:t> </a:t>
            </a:r>
            <a:r>
              <a:rPr dirty="0" spc="-5"/>
              <a:t>monitor</a:t>
            </a:r>
          </a:p>
          <a:p>
            <a:pPr marL="12700" marR="948690">
              <a:lnSpc>
                <a:spcPct val="108300"/>
              </a:lnSpc>
              <a:spcBef>
                <a:spcPts val="250"/>
              </a:spcBef>
            </a:pPr>
            <a:r>
              <a:rPr dirty="0" spc="-15" b="0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can use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pc="-10" b="0">
                <a:solidFill>
                  <a:srgbClr val="4C4D4F"/>
                </a:solidFill>
                <a:latin typeface="Roboto"/>
                <a:cs typeface="Roboto"/>
              </a:rPr>
              <a:t>projector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show examples and 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demonstrate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how </a:t>
            </a:r>
            <a:r>
              <a:rPr dirty="0" spc="-10" b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get</a:t>
            </a:r>
            <a:r>
              <a:rPr dirty="0" spc="5" b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started.</a:t>
            </a:r>
          </a:p>
        </p:txBody>
      </p:sp>
      <p:sp>
        <p:nvSpPr>
          <p:cNvPr id="39" name="object 39"/>
          <p:cNvSpPr/>
          <p:nvPr/>
        </p:nvSpPr>
        <p:spPr>
          <a:xfrm>
            <a:off x="3149600" y="3155950"/>
            <a:ext cx="1436027" cy="102059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149600" y="3155950"/>
            <a:ext cx="1436370" cy="1021080"/>
          </a:xfrm>
          <a:custGeom>
            <a:avLst/>
            <a:gdLst/>
            <a:ahLst/>
            <a:cxnLst/>
            <a:rect l="l" t="t" r="r" b="b"/>
            <a:pathLst>
              <a:path w="1436370" h="1021079">
                <a:moveTo>
                  <a:pt x="41910" y="0"/>
                </a:moveTo>
                <a:lnTo>
                  <a:pt x="17680" y="654"/>
                </a:lnTo>
                <a:lnTo>
                  <a:pt x="5238" y="5238"/>
                </a:lnTo>
                <a:lnTo>
                  <a:pt x="654" y="17680"/>
                </a:lnTo>
                <a:lnTo>
                  <a:pt x="0" y="41910"/>
                </a:lnTo>
                <a:lnTo>
                  <a:pt x="0" y="978687"/>
                </a:lnTo>
                <a:lnTo>
                  <a:pt x="654" y="1002916"/>
                </a:lnTo>
                <a:lnTo>
                  <a:pt x="5238" y="1015358"/>
                </a:lnTo>
                <a:lnTo>
                  <a:pt x="17680" y="1019942"/>
                </a:lnTo>
                <a:lnTo>
                  <a:pt x="41910" y="1020597"/>
                </a:lnTo>
                <a:lnTo>
                  <a:pt x="1394117" y="1020597"/>
                </a:lnTo>
                <a:lnTo>
                  <a:pt x="1418346" y="1019942"/>
                </a:lnTo>
                <a:lnTo>
                  <a:pt x="1430788" y="1015358"/>
                </a:lnTo>
                <a:lnTo>
                  <a:pt x="1435372" y="1002916"/>
                </a:lnTo>
                <a:lnTo>
                  <a:pt x="1436027" y="978687"/>
                </a:lnTo>
                <a:lnTo>
                  <a:pt x="1436027" y="41910"/>
                </a:lnTo>
                <a:lnTo>
                  <a:pt x="1435372" y="17680"/>
                </a:lnTo>
                <a:lnTo>
                  <a:pt x="1430788" y="5238"/>
                </a:lnTo>
                <a:lnTo>
                  <a:pt x="1418346" y="654"/>
                </a:lnTo>
                <a:lnTo>
                  <a:pt x="1394117" y="0"/>
                </a:lnTo>
                <a:lnTo>
                  <a:pt x="41910" y="0"/>
                </a:lnTo>
                <a:close/>
              </a:path>
            </a:pathLst>
          </a:custGeom>
          <a:ln w="12699">
            <a:solidFill>
              <a:srgbClr val="FF4C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709676" y="3048000"/>
            <a:ext cx="3886200" cy="0"/>
          </a:xfrm>
          <a:custGeom>
            <a:avLst/>
            <a:gdLst/>
            <a:ahLst/>
            <a:cxnLst/>
            <a:rect l="l" t="t" r="r" b="b"/>
            <a:pathLst>
              <a:path w="3886200" h="0">
                <a:moveTo>
                  <a:pt x="0" y="0"/>
                </a:moveTo>
                <a:lnTo>
                  <a:pt x="3886200" y="0"/>
                </a:lnTo>
              </a:path>
            </a:pathLst>
          </a:custGeom>
          <a:ln w="12700">
            <a:solidFill>
              <a:srgbClr val="FF4C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709676" y="4279900"/>
            <a:ext cx="3886200" cy="0"/>
          </a:xfrm>
          <a:custGeom>
            <a:avLst/>
            <a:gdLst/>
            <a:ahLst/>
            <a:cxnLst/>
            <a:rect l="l" t="t" r="r" b="b"/>
            <a:pathLst>
              <a:path w="3886200" h="0">
                <a:moveTo>
                  <a:pt x="0" y="0"/>
                </a:moveTo>
                <a:lnTo>
                  <a:pt x="3886200" y="0"/>
                </a:lnTo>
              </a:path>
            </a:pathLst>
          </a:custGeom>
          <a:ln w="12700">
            <a:solidFill>
              <a:srgbClr val="FF4C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709676" y="5473700"/>
            <a:ext cx="3886200" cy="0"/>
          </a:xfrm>
          <a:custGeom>
            <a:avLst/>
            <a:gdLst/>
            <a:ahLst/>
            <a:cxnLst/>
            <a:rect l="l" t="t" r="r" b="b"/>
            <a:pathLst>
              <a:path w="3886200" h="0">
                <a:moveTo>
                  <a:pt x="0" y="0"/>
                </a:moveTo>
                <a:lnTo>
                  <a:pt x="3886200" y="0"/>
                </a:lnTo>
              </a:path>
            </a:pathLst>
          </a:custGeom>
          <a:ln w="12700">
            <a:solidFill>
              <a:srgbClr val="FF4C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709676" y="6375400"/>
            <a:ext cx="3886200" cy="0"/>
          </a:xfrm>
          <a:custGeom>
            <a:avLst/>
            <a:gdLst/>
            <a:ahLst/>
            <a:cxnLst/>
            <a:rect l="l" t="t" r="r" b="b"/>
            <a:pathLst>
              <a:path w="3886200" h="0">
                <a:moveTo>
                  <a:pt x="0" y="0"/>
                </a:moveTo>
                <a:lnTo>
                  <a:pt x="3886200" y="0"/>
                </a:lnTo>
              </a:path>
            </a:pathLst>
          </a:custGeom>
          <a:ln w="12700">
            <a:solidFill>
              <a:srgbClr val="FF4C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138773" y="1968848"/>
            <a:ext cx="1534975" cy="93609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7372604" y="7401114"/>
            <a:ext cx="1400810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spc="-10" b="1">
                <a:solidFill>
                  <a:srgbClr val="F8991C"/>
                </a:solidFill>
                <a:latin typeface="Roboto"/>
                <a:cs typeface="Roboto"/>
              </a:rPr>
              <a:t>scratch.mit.edu/ideas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666797" y="7422043"/>
            <a:ext cx="106045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FFFFFF"/>
                </a:solidFill>
                <a:latin typeface="Roboto"/>
                <a:cs typeface="Roboto"/>
              </a:rPr>
              <a:t>3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708698" y="7422043"/>
            <a:ext cx="106045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FFFFFF"/>
                </a:solidFill>
                <a:latin typeface="Roboto"/>
                <a:cs typeface="Roboto"/>
              </a:rPr>
              <a:t>4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50" name="object 5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5714753" y="7448018"/>
            <a:ext cx="1584960" cy="14478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800" spc="45" b="1">
                <a:solidFill>
                  <a:srgbClr val="939598"/>
                </a:solidFill>
                <a:latin typeface="Roboto"/>
                <a:cs typeface="Roboto"/>
              </a:rPr>
              <a:t>SCRATCH </a:t>
            </a:r>
            <a:r>
              <a:rPr dirty="0" sz="800" spc="50" b="1">
                <a:solidFill>
                  <a:srgbClr val="939598"/>
                </a:solidFill>
                <a:latin typeface="Roboto"/>
                <a:cs typeface="Roboto"/>
              </a:rPr>
              <a:t>EDUCATOR GUIDE</a:t>
            </a:r>
            <a:r>
              <a:rPr dirty="0" sz="800" spc="140" b="1">
                <a:solidFill>
                  <a:srgbClr val="939598"/>
                </a:solidFill>
                <a:latin typeface="Roboto"/>
                <a:cs typeface="Roboto"/>
              </a:rPr>
              <a:t> </a:t>
            </a:r>
            <a:r>
              <a:rPr dirty="0" sz="800" b="1">
                <a:solidFill>
                  <a:srgbClr val="939598"/>
                </a:solidFill>
                <a:latin typeface="Roboto"/>
                <a:cs typeface="Roboto"/>
              </a:rPr>
              <a:t>•</a:t>
            </a:r>
            <a:endParaRPr sz="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9137" y="211346"/>
            <a:ext cx="17430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MAKE </a:t>
            </a:r>
            <a:r>
              <a:rPr dirty="0" sz="800" spc="25" b="1">
                <a:solidFill>
                  <a:srgbClr val="FFFFFF"/>
                </a:solidFill>
                <a:latin typeface="Roboto"/>
                <a:cs typeface="Roboto"/>
              </a:rPr>
              <a:t>IT </a:t>
            </a:r>
            <a:r>
              <a:rPr dirty="0" sz="800" spc="5" b="1">
                <a:solidFill>
                  <a:srgbClr val="FFFFFF"/>
                </a:solidFill>
                <a:latin typeface="Roboto"/>
                <a:cs typeface="Roboto"/>
              </a:rPr>
              <a:t>FLY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dirty="0" sz="800" spc="-9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800" spc="65" b="1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7314" y="171195"/>
            <a:ext cx="407593" cy="267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002245" y="146221"/>
            <a:ext cx="720054" cy="26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052594" y="150286"/>
            <a:ext cx="720054" cy="2688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628896" y="7424419"/>
            <a:ext cx="182879" cy="1828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671050" y="7426959"/>
            <a:ext cx="182880" cy="1828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136515" y="171195"/>
            <a:ext cx="407593" cy="267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713737" y="211346"/>
            <a:ext cx="17430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MAKE </a:t>
            </a:r>
            <a:r>
              <a:rPr dirty="0" sz="800" spc="25" b="1">
                <a:solidFill>
                  <a:srgbClr val="FFFFFF"/>
                </a:solidFill>
                <a:latin typeface="Roboto"/>
                <a:cs typeface="Roboto"/>
              </a:rPr>
              <a:t>IT </a:t>
            </a:r>
            <a:r>
              <a:rPr dirty="0" sz="800" spc="5" b="1">
                <a:solidFill>
                  <a:srgbClr val="FFFFFF"/>
                </a:solidFill>
                <a:latin typeface="Roboto"/>
                <a:cs typeface="Roboto"/>
              </a:rPr>
              <a:t>FLY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dirty="0" sz="800" spc="-9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800" spc="65" b="1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717676" y="6134100"/>
            <a:ext cx="4111625" cy="1066800"/>
          </a:xfrm>
          <a:custGeom>
            <a:avLst/>
            <a:gdLst/>
            <a:ahLst/>
            <a:cxnLst/>
            <a:rect l="l" t="t" r="r" b="b"/>
            <a:pathLst>
              <a:path w="4111625" h="1066800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066800"/>
                </a:lnTo>
                <a:lnTo>
                  <a:pt x="3997109" y="1066800"/>
                </a:lnTo>
                <a:lnTo>
                  <a:pt x="4063188" y="1065014"/>
                </a:lnTo>
                <a:lnTo>
                  <a:pt x="4097121" y="1052512"/>
                </a:lnTo>
                <a:lnTo>
                  <a:pt x="4109623" y="1018579"/>
                </a:lnTo>
                <a:lnTo>
                  <a:pt x="4111409" y="952500"/>
                </a:lnTo>
                <a:lnTo>
                  <a:pt x="4111409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755167" y="6171590"/>
            <a:ext cx="4037329" cy="278130"/>
          </a:xfrm>
          <a:custGeom>
            <a:avLst/>
            <a:gdLst/>
            <a:ahLst/>
            <a:cxnLst/>
            <a:rect l="l" t="t" r="r" b="b"/>
            <a:pathLst>
              <a:path w="4037329" h="278129">
                <a:moveTo>
                  <a:pt x="403707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7076" y="277977"/>
                </a:lnTo>
                <a:lnTo>
                  <a:pt x="40370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720362" y="1981201"/>
            <a:ext cx="4111625" cy="1283335"/>
          </a:xfrm>
          <a:custGeom>
            <a:avLst/>
            <a:gdLst/>
            <a:ahLst/>
            <a:cxnLst/>
            <a:rect l="l" t="t" r="r" b="b"/>
            <a:pathLst>
              <a:path w="4111625" h="1283335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283208"/>
                </a:lnTo>
                <a:lnTo>
                  <a:pt x="3997109" y="1283208"/>
                </a:lnTo>
                <a:lnTo>
                  <a:pt x="4063188" y="1281422"/>
                </a:lnTo>
                <a:lnTo>
                  <a:pt x="4097121" y="1268920"/>
                </a:lnTo>
                <a:lnTo>
                  <a:pt x="4109623" y="1234987"/>
                </a:lnTo>
                <a:lnTo>
                  <a:pt x="4111409" y="1168908"/>
                </a:lnTo>
                <a:lnTo>
                  <a:pt x="4111409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85800" y="3530600"/>
            <a:ext cx="4111625" cy="1358900"/>
          </a:xfrm>
          <a:custGeom>
            <a:avLst/>
            <a:gdLst/>
            <a:ahLst/>
            <a:cxnLst/>
            <a:rect l="l" t="t" r="r" b="b"/>
            <a:pathLst>
              <a:path w="4111625" h="1358900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358900"/>
                </a:lnTo>
                <a:lnTo>
                  <a:pt x="3997109" y="1358900"/>
                </a:lnTo>
                <a:lnTo>
                  <a:pt x="4063188" y="1357114"/>
                </a:lnTo>
                <a:lnTo>
                  <a:pt x="4097121" y="1344612"/>
                </a:lnTo>
                <a:lnTo>
                  <a:pt x="4109623" y="1310679"/>
                </a:lnTo>
                <a:lnTo>
                  <a:pt x="4111409" y="1244600"/>
                </a:lnTo>
                <a:lnTo>
                  <a:pt x="4111409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23290" y="3568090"/>
            <a:ext cx="4037329" cy="278130"/>
          </a:xfrm>
          <a:custGeom>
            <a:avLst/>
            <a:gdLst/>
            <a:ahLst/>
            <a:cxnLst/>
            <a:rect l="l" t="t" r="r" b="b"/>
            <a:pathLst>
              <a:path w="4037329" h="278129">
                <a:moveTo>
                  <a:pt x="403707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7076" y="277977"/>
                </a:lnTo>
                <a:lnTo>
                  <a:pt x="40370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88277" y="1975280"/>
            <a:ext cx="4112895" cy="1422400"/>
          </a:xfrm>
          <a:custGeom>
            <a:avLst/>
            <a:gdLst/>
            <a:ahLst/>
            <a:cxnLst/>
            <a:rect l="l" t="t" r="r" b="b"/>
            <a:pathLst>
              <a:path w="4112895" h="1422400">
                <a:moveTo>
                  <a:pt x="4112323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421879"/>
                </a:lnTo>
                <a:lnTo>
                  <a:pt x="3998023" y="1421879"/>
                </a:lnTo>
                <a:lnTo>
                  <a:pt x="4064103" y="1420093"/>
                </a:lnTo>
                <a:lnTo>
                  <a:pt x="4098036" y="1407591"/>
                </a:lnTo>
                <a:lnTo>
                  <a:pt x="4110537" y="1373658"/>
                </a:lnTo>
                <a:lnTo>
                  <a:pt x="4112323" y="1307579"/>
                </a:lnTo>
                <a:lnTo>
                  <a:pt x="4112323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29691" y="2011781"/>
            <a:ext cx="4036695" cy="399415"/>
          </a:xfrm>
          <a:custGeom>
            <a:avLst/>
            <a:gdLst/>
            <a:ahLst/>
            <a:cxnLst/>
            <a:rect l="l" t="t" r="r" b="b"/>
            <a:pathLst>
              <a:path w="4036695" h="399414">
                <a:moveTo>
                  <a:pt x="40361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398830"/>
                </a:lnTo>
                <a:lnTo>
                  <a:pt x="4036161" y="398830"/>
                </a:lnTo>
                <a:lnTo>
                  <a:pt x="40361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716959" y="3383597"/>
            <a:ext cx="4112895" cy="2624455"/>
          </a:xfrm>
          <a:custGeom>
            <a:avLst/>
            <a:gdLst/>
            <a:ahLst/>
            <a:cxnLst/>
            <a:rect l="l" t="t" r="r" b="b"/>
            <a:pathLst>
              <a:path w="4112895" h="2624454">
                <a:moveTo>
                  <a:pt x="4112844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624010"/>
                </a:lnTo>
                <a:lnTo>
                  <a:pt x="3998544" y="2624010"/>
                </a:lnTo>
                <a:lnTo>
                  <a:pt x="4064623" y="2622224"/>
                </a:lnTo>
                <a:lnTo>
                  <a:pt x="4098556" y="2609723"/>
                </a:lnTo>
                <a:lnTo>
                  <a:pt x="4111058" y="2575790"/>
                </a:lnTo>
                <a:lnTo>
                  <a:pt x="4112844" y="2509710"/>
                </a:lnTo>
                <a:lnTo>
                  <a:pt x="4112844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757062" y="3418941"/>
            <a:ext cx="4036695" cy="413384"/>
          </a:xfrm>
          <a:custGeom>
            <a:avLst/>
            <a:gdLst/>
            <a:ahLst/>
            <a:cxnLst/>
            <a:rect l="l" t="t" r="r" b="b"/>
            <a:pathLst>
              <a:path w="4036695" h="413385">
                <a:moveTo>
                  <a:pt x="40361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413258"/>
                </a:lnTo>
                <a:lnTo>
                  <a:pt x="4036161" y="413258"/>
                </a:lnTo>
                <a:lnTo>
                  <a:pt x="40361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673100" y="779102"/>
            <a:ext cx="30568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35" b="1">
                <a:solidFill>
                  <a:srgbClr val="00AEEF"/>
                </a:solidFill>
                <a:latin typeface="Roboto"/>
                <a:cs typeface="Roboto"/>
              </a:rPr>
              <a:t>Demonstrate </a:t>
            </a:r>
            <a:r>
              <a:rPr dirty="0" sz="1800" spc="30" b="1">
                <a:solidFill>
                  <a:srgbClr val="00AEEF"/>
                </a:solidFill>
                <a:latin typeface="Roboto"/>
                <a:cs typeface="Roboto"/>
              </a:rPr>
              <a:t>the </a:t>
            </a:r>
            <a:r>
              <a:rPr dirty="0" sz="1800" spc="35" b="1">
                <a:solidFill>
                  <a:srgbClr val="00AEEF"/>
                </a:solidFill>
                <a:latin typeface="Roboto"/>
                <a:cs typeface="Roboto"/>
              </a:rPr>
              <a:t>First</a:t>
            </a:r>
            <a:r>
              <a:rPr dirty="0" sz="1800" spc="140" b="1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800" spc="40" b="1">
                <a:solidFill>
                  <a:srgbClr val="00AEEF"/>
                </a:solidFill>
                <a:latin typeface="Roboto"/>
                <a:cs typeface="Roboto"/>
              </a:rPr>
              <a:t>Steps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8949" y="3612309"/>
            <a:ext cx="286575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Choose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a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new sprite for your </a:t>
            </a:r>
            <a:r>
              <a:rPr dirty="0" sz="1000" spc="-10" b="1">
                <a:solidFill>
                  <a:srgbClr val="00AEEF"/>
                </a:solidFill>
                <a:latin typeface="Roboto"/>
                <a:cs typeface="Roboto"/>
              </a:rPr>
              <a:t>character to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fly</a:t>
            </a:r>
            <a:r>
              <a:rPr dirty="0" sz="1000" spc="-30" b="1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past: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57284" y="2045021"/>
            <a:ext cx="221424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In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Scratch, click</a:t>
            </a:r>
            <a:r>
              <a:rPr dirty="0" sz="1000" spc="-15" b="1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Create.</a:t>
            </a:r>
            <a:endParaRPr sz="1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Choose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a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flying sprite </a:t>
            </a:r>
            <a:r>
              <a:rPr dirty="0" sz="1000" spc="-10" b="1">
                <a:solidFill>
                  <a:srgbClr val="00AEEF"/>
                </a:solidFill>
                <a:latin typeface="Roboto"/>
                <a:cs typeface="Roboto"/>
              </a:rPr>
              <a:t>from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the</a:t>
            </a:r>
            <a:r>
              <a:rPr dirty="0" sz="1000" spc="-45" b="1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library: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5699252" y="639698"/>
            <a:ext cx="1093470" cy="4368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65">
                <a:solidFill>
                  <a:srgbClr val="FF4C6B"/>
                </a:solidFill>
              </a:rPr>
              <a:t>C</a:t>
            </a:r>
            <a:r>
              <a:rPr dirty="0" spc="40">
                <a:solidFill>
                  <a:srgbClr val="FF4C6B"/>
                </a:solidFill>
              </a:rPr>
              <a:t>r</a:t>
            </a:r>
            <a:r>
              <a:rPr dirty="0" spc="65">
                <a:solidFill>
                  <a:srgbClr val="FF4C6B"/>
                </a:solidFill>
              </a:rPr>
              <a:t>eate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5699252" y="1221866"/>
            <a:ext cx="2921635" cy="508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Support participants as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they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make 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flying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animation.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551997" y="706662"/>
            <a:ext cx="200939" cy="15471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9524608" y="858041"/>
            <a:ext cx="255904" cy="74930"/>
          </a:xfrm>
          <a:custGeom>
            <a:avLst/>
            <a:gdLst/>
            <a:ahLst/>
            <a:cxnLst/>
            <a:rect l="l" t="t" r="r" b="b"/>
            <a:pathLst>
              <a:path w="255904" h="74930">
                <a:moveTo>
                  <a:pt x="19253" y="74434"/>
                </a:moveTo>
                <a:lnTo>
                  <a:pt x="236473" y="74434"/>
                </a:lnTo>
                <a:lnTo>
                  <a:pt x="244388" y="72936"/>
                </a:lnTo>
                <a:lnTo>
                  <a:pt x="251247" y="68667"/>
                </a:lnTo>
                <a:lnTo>
                  <a:pt x="255529" y="61967"/>
                </a:lnTo>
                <a:lnTo>
                  <a:pt x="255714" y="53174"/>
                </a:lnTo>
                <a:lnTo>
                  <a:pt x="248897" y="38656"/>
                </a:lnTo>
                <a:lnTo>
                  <a:pt x="237391" y="21067"/>
                </a:lnTo>
                <a:lnTo>
                  <a:pt x="226557" y="6238"/>
                </a:lnTo>
                <a:lnTo>
                  <a:pt x="221754" y="0"/>
                </a:lnTo>
                <a:lnTo>
                  <a:pt x="33972" y="0"/>
                </a:lnTo>
                <a:lnTo>
                  <a:pt x="16353" y="22462"/>
                </a:lnTo>
                <a:lnTo>
                  <a:pt x="6942" y="35488"/>
                </a:lnTo>
                <a:lnTo>
                  <a:pt x="2552" y="44064"/>
                </a:lnTo>
                <a:lnTo>
                  <a:pt x="0" y="53174"/>
                </a:lnTo>
                <a:lnTo>
                  <a:pt x="190" y="61967"/>
                </a:lnTo>
                <a:lnTo>
                  <a:pt x="4473" y="68667"/>
                </a:lnTo>
                <a:lnTo>
                  <a:pt x="11333" y="72936"/>
                </a:lnTo>
                <a:lnTo>
                  <a:pt x="19253" y="74434"/>
                </a:lnTo>
                <a:close/>
              </a:path>
            </a:pathLst>
          </a:custGeom>
          <a:ln w="1286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9547901" y="907882"/>
            <a:ext cx="208915" cy="0"/>
          </a:xfrm>
          <a:custGeom>
            <a:avLst/>
            <a:gdLst/>
            <a:ahLst/>
            <a:cxnLst/>
            <a:rect l="l" t="t" r="r" b="b"/>
            <a:pathLst>
              <a:path w="208915" h="0">
                <a:moveTo>
                  <a:pt x="0" y="0"/>
                </a:moveTo>
                <a:lnTo>
                  <a:pt x="208546" y="0"/>
                </a:lnTo>
              </a:path>
            </a:pathLst>
          </a:custGeom>
          <a:ln w="12890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9561629" y="884673"/>
            <a:ext cx="180975" cy="0"/>
          </a:xfrm>
          <a:custGeom>
            <a:avLst/>
            <a:gdLst/>
            <a:ahLst/>
            <a:cxnLst/>
            <a:rect l="l" t="t" r="r" b="b"/>
            <a:pathLst>
              <a:path w="180975" h="0">
                <a:moveTo>
                  <a:pt x="0" y="0"/>
                </a:moveTo>
                <a:lnTo>
                  <a:pt x="180644" y="0"/>
                </a:lnTo>
              </a:path>
            </a:pathLst>
          </a:custGeom>
          <a:ln w="12890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9583757" y="726859"/>
            <a:ext cx="135501" cy="11207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9453058" y="938829"/>
            <a:ext cx="39560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45" b="1">
                <a:solidFill>
                  <a:srgbClr val="EA6955"/>
                </a:solidFill>
                <a:latin typeface="Roboto"/>
                <a:cs typeface="Roboto"/>
              </a:rPr>
              <a:t>CREATE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870963" y="3462064"/>
            <a:ext cx="181483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 b="1">
                <a:solidFill>
                  <a:srgbClr val="FF4C6B"/>
                </a:solidFill>
                <a:latin typeface="Roboto"/>
                <a:cs typeface="Roboto"/>
              </a:rPr>
              <a:t>Provide Resources</a:t>
            </a:r>
            <a:endParaRPr sz="1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Offer options for getting</a:t>
            </a:r>
            <a:r>
              <a:rPr dirty="0" sz="1000" spc="-4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started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875953" y="6219916"/>
            <a:ext cx="152527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4C6B"/>
                </a:solidFill>
                <a:latin typeface="Roboto"/>
                <a:cs typeface="Roboto"/>
              </a:rPr>
              <a:t>Suggest Ideas </a:t>
            </a:r>
            <a:r>
              <a:rPr dirty="0" sz="1000" spc="-5" b="1">
                <a:solidFill>
                  <a:srgbClr val="FF4C6B"/>
                </a:solidFill>
                <a:latin typeface="Roboto"/>
                <a:cs typeface="Roboto"/>
              </a:rPr>
              <a:t>for</a:t>
            </a:r>
            <a:r>
              <a:rPr dirty="0" sz="1000" spc="-70" b="1">
                <a:solidFill>
                  <a:srgbClr val="FF4C6B"/>
                </a:solidFill>
                <a:latin typeface="Roboto"/>
                <a:cs typeface="Roboto"/>
              </a:rPr>
              <a:t> </a:t>
            </a:r>
            <a:r>
              <a:rPr dirty="0" sz="1000" b="1">
                <a:solidFill>
                  <a:srgbClr val="FF4C6B"/>
                </a:solidFill>
                <a:latin typeface="Roboto"/>
                <a:cs typeface="Roboto"/>
              </a:rPr>
              <a:t>Starting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9688194" y="7446873"/>
            <a:ext cx="141605" cy="1416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4373059" y="944112"/>
            <a:ext cx="44132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55" b="1">
                <a:solidFill>
                  <a:srgbClr val="00AEEF"/>
                </a:solidFill>
                <a:latin typeface="Roboto"/>
                <a:cs typeface="Roboto"/>
              </a:rPr>
              <a:t>I</a:t>
            </a:r>
            <a:r>
              <a:rPr dirty="0" sz="700" spc="65" b="1">
                <a:solidFill>
                  <a:srgbClr val="00AEEF"/>
                </a:solidFill>
                <a:latin typeface="Roboto"/>
                <a:cs typeface="Roboto"/>
              </a:rPr>
              <a:t>M</a:t>
            </a:r>
            <a:r>
              <a:rPr dirty="0" sz="700" spc="50" b="1">
                <a:solidFill>
                  <a:srgbClr val="00AEEF"/>
                </a:solidFill>
                <a:latin typeface="Roboto"/>
                <a:cs typeface="Roboto"/>
              </a:rPr>
              <a:t>A</a:t>
            </a:r>
            <a:r>
              <a:rPr dirty="0" sz="700" spc="55" b="1">
                <a:solidFill>
                  <a:srgbClr val="00AEEF"/>
                </a:solidFill>
                <a:latin typeface="Roboto"/>
                <a:cs typeface="Roboto"/>
              </a:rPr>
              <a:t>GINE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518386" y="684231"/>
            <a:ext cx="218393" cy="26500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688736" y="5035636"/>
            <a:ext cx="4111625" cy="2178050"/>
          </a:xfrm>
          <a:custGeom>
            <a:avLst/>
            <a:gdLst/>
            <a:ahLst/>
            <a:cxnLst/>
            <a:rect l="l" t="t" r="r" b="b"/>
            <a:pathLst>
              <a:path w="4111625" h="2178050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177961"/>
                </a:lnTo>
                <a:lnTo>
                  <a:pt x="3997109" y="2177961"/>
                </a:lnTo>
                <a:lnTo>
                  <a:pt x="4063188" y="2176175"/>
                </a:lnTo>
                <a:lnTo>
                  <a:pt x="4097121" y="2163673"/>
                </a:lnTo>
                <a:lnTo>
                  <a:pt x="4109623" y="2129740"/>
                </a:lnTo>
                <a:lnTo>
                  <a:pt x="4111409" y="2063661"/>
                </a:lnTo>
                <a:lnTo>
                  <a:pt x="4111409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726226" y="5080332"/>
            <a:ext cx="4037329" cy="399415"/>
          </a:xfrm>
          <a:custGeom>
            <a:avLst/>
            <a:gdLst/>
            <a:ahLst/>
            <a:cxnLst/>
            <a:rect l="l" t="t" r="r" b="b"/>
            <a:pathLst>
              <a:path w="4037329" h="399414">
                <a:moveTo>
                  <a:pt x="403707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299"/>
                </a:lnTo>
                <a:lnTo>
                  <a:pt x="0" y="398856"/>
                </a:lnTo>
                <a:lnTo>
                  <a:pt x="4037076" y="398856"/>
                </a:lnTo>
                <a:lnTo>
                  <a:pt x="40370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841884" y="5104645"/>
            <a:ext cx="285432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Make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the building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move </a:t>
            </a:r>
            <a:r>
              <a:rPr dirty="0" sz="1000" spc="-10" b="1">
                <a:solidFill>
                  <a:srgbClr val="00AEEF"/>
                </a:solidFill>
                <a:latin typeface="Roboto"/>
                <a:cs typeface="Roboto"/>
              </a:rPr>
              <a:t>across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the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stage </a:t>
            </a:r>
            <a:r>
              <a:rPr dirty="0" sz="1000" spc="-10" b="1">
                <a:solidFill>
                  <a:srgbClr val="00AEEF"/>
                </a:solidFill>
                <a:latin typeface="Roboto"/>
                <a:cs typeface="Roboto"/>
              </a:rPr>
              <a:t>to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make  your </a:t>
            </a:r>
            <a:r>
              <a:rPr dirty="0" sz="1000" spc="-10" b="1">
                <a:solidFill>
                  <a:srgbClr val="00AEEF"/>
                </a:solidFill>
                <a:latin typeface="Roboto"/>
                <a:cs typeface="Roboto"/>
              </a:rPr>
              <a:t>character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look like </a:t>
            </a:r>
            <a:r>
              <a:rPr dirty="0" sz="1000" spc="-30" b="1">
                <a:solidFill>
                  <a:srgbClr val="00AEEF"/>
                </a:solidFill>
                <a:latin typeface="Roboto"/>
                <a:cs typeface="Roboto"/>
              </a:rPr>
              <a:t>it’s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flying: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6178551" y="2524001"/>
            <a:ext cx="1490345" cy="686435"/>
          </a:xfrm>
          <a:custGeom>
            <a:avLst/>
            <a:gdLst/>
            <a:ahLst/>
            <a:cxnLst/>
            <a:rect l="l" t="t" r="r" b="b"/>
            <a:pathLst>
              <a:path w="1490345" h="686435">
                <a:moveTo>
                  <a:pt x="1334554" y="522109"/>
                </a:moveTo>
                <a:lnTo>
                  <a:pt x="1229055" y="522109"/>
                </a:lnTo>
                <a:lnTo>
                  <a:pt x="1236593" y="541165"/>
                </a:lnTo>
                <a:lnTo>
                  <a:pt x="1243682" y="584226"/>
                </a:lnTo>
                <a:lnTo>
                  <a:pt x="1240688" y="637197"/>
                </a:lnTo>
                <a:lnTo>
                  <a:pt x="1217980" y="685977"/>
                </a:lnTo>
                <a:lnTo>
                  <a:pt x="1296276" y="651234"/>
                </a:lnTo>
                <a:lnTo>
                  <a:pt x="1334517" y="622584"/>
                </a:lnTo>
                <a:lnTo>
                  <a:pt x="1343634" y="584663"/>
                </a:lnTo>
                <a:lnTo>
                  <a:pt x="1334554" y="522109"/>
                </a:lnTo>
                <a:close/>
              </a:path>
              <a:path w="1490345" h="686435">
                <a:moveTo>
                  <a:pt x="1422704" y="0"/>
                </a:moveTo>
                <a:lnTo>
                  <a:pt x="67246" y="0"/>
                </a:lnTo>
                <a:lnTo>
                  <a:pt x="28369" y="1707"/>
                </a:lnTo>
                <a:lnTo>
                  <a:pt x="8405" y="13658"/>
                </a:lnTo>
                <a:lnTo>
                  <a:pt x="1050" y="46098"/>
                </a:lnTo>
                <a:lnTo>
                  <a:pt x="0" y="109270"/>
                </a:lnTo>
                <a:lnTo>
                  <a:pt x="0" y="412826"/>
                </a:lnTo>
                <a:lnTo>
                  <a:pt x="1050" y="476005"/>
                </a:lnTo>
                <a:lnTo>
                  <a:pt x="8405" y="508449"/>
                </a:lnTo>
                <a:lnTo>
                  <a:pt x="28369" y="520402"/>
                </a:lnTo>
                <a:lnTo>
                  <a:pt x="67246" y="522109"/>
                </a:lnTo>
                <a:lnTo>
                  <a:pt x="1422704" y="522109"/>
                </a:lnTo>
                <a:lnTo>
                  <a:pt x="1461589" y="520402"/>
                </a:lnTo>
                <a:lnTo>
                  <a:pt x="1481556" y="508449"/>
                </a:lnTo>
                <a:lnTo>
                  <a:pt x="1488913" y="476005"/>
                </a:lnTo>
                <a:lnTo>
                  <a:pt x="1489964" y="412826"/>
                </a:lnTo>
                <a:lnTo>
                  <a:pt x="1489964" y="109270"/>
                </a:lnTo>
                <a:lnTo>
                  <a:pt x="1488913" y="46098"/>
                </a:lnTo>
                <a:lnTo>
                  <a:pt x="1481556" y="13658"/>
                </a:lnTo>
                <a:lnTo>
                  <a:pt x="1461589" y="1707"/>
                </a:lnTo>
                <a:lnTo>
                  <a:pt x="14227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7668515" y="2663634"/>
            <a:ext cx="0" cy="231140"/>
          </a:xfrm>
          <a:custGeom>
            <a:avLst/>
            <a:gdLst/>
            <a:ahLst/>
            <a:cxnLst/>
            <a:rect l="l" t="t" r="r" b="b"/>
            <a:pathLst>
              <a:path w="0" h="231139">
                <a:moveTo>
                  <a:pt x="0" y="230835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7634144" y="2535421"/>
            <a:ext cx="27940" cy="48895"/>
          </a:xfrm>
          <a:custGeom>
            <a:avLst/>
            <a:gdLst/>
            <a:ahLst/>
            <a:cxnLst/>
            <a:rect l="l" t="t" r="r" b="b"/>
            <a:pathLst>
              <a:path w="27940" h="48894">
                <a:moveTo>
                  <a:pt x="27444" y="48336"/>
                </a:moveTo>
                <a:lnTo>
                  <a:pt x="23093" y="34815"/>
                </a:lnTo>
                <a:lnTo>
                  <a:pt x="17222" y="21758"/>
                </a:lnTo>
                <a:lnTo>
                  <a:pt x="9601" y="9906"/>
                </a:lnTo>
                <a:lnTo>
                  <a:pt x="0" y="0"/>
                </a:lnTo>
              </a:path>
            </a:pathLst>
          </a:custGeom>
          <a:ln w="12699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278074" y="2523998"/>
            <a:ext cx="1278255" cy="0"/>
          </a:xfrm>
          <a:custGeom>
            <a:avLst/>
            <a:gdLst/>
            <a:ahLst/>
            <a:cxnLst/>
            <a:rect l="l" t="t" r="r" b="b"/>
            <a:pathLst>
              <a:path w="1278254" h="0">
                <a:moveTo>
                  <a:pt x="127795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181297" y="2546788"/>
            <a:ext cx="22225" cy="51435"/>
          </a:xfrm>
          <a:custGeom>
            <a:avLst/>
            <a:gdLst/>
            <a:ahLst/>
            <a:cxnLst/>
            <a:rect l="l" t="t" r="r" b="b"/>
            <a:pathLst>
              <a:path w="22225" h="51435">
                <a:moveTo>
                  <a:pt x="21602" y="0"/>
                </a:moveTo>
                <a:lnTo>
                  <a:pt x="14898" y="9249"/>
                </a:lnTo>
                <a:lnTo>
                  <a:pt x="8867" y="20716"/>
                </a:lnTo>
                <a:lnTo>
                  <a:pt x="3804" y="34636"/>
                </a:lnTo>
                <a:lnTo>
                  <a:pt x="0" y="51244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6178547" y="2675634"/>
            <a:ext cx="0" cy="231140"/>
          </a:xfrm>
          <a:custGeom>
            <a:avLst/>
            <a:gdLst/>
            <a:ahLst/>
            <a:cxnLst/>
            <a:rect l="l" t="t" r="r" b="b"/>
            <a:pathLst>
              <a:path w="0" h="231139">
                <a:moveTo>
                  <a:pt x="0" y="0"/>
                </a:moveTo>
                <a:lnTo>
                  <a:pt x="0" y="230835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6185473" y="2986346"/>
            <a:ext cx="27940" cy="48895"/>
          </a:xfrm>
          <a:custGeom>
            <a:avLst/>
            <a:gdLst/>
            <a:ahLst/>
            <a:cxnLst/>
            <a:rect l="l" t="t" r="r" b="b"/>
            <a:pathLst>
              <a:path w="27939" h="48894">
                <a:moveTo>
                  <a:pt x="0" y="0"/>
                </a:moveTo>
                <a:lnTo>
                  <a:pt x="4350" y="13521"/>
                </a:lnTo>
                <a:lnTo>
                  <a:pt x="10221" y="26577"/>
                </a:lnTo>
                <a:lnTo>
                  <a:pt x="17843" y="38429"/>
                </a:lnTo>
                <a:lnTo>
                  <a:pt x="27444" y="48336"/>
                </a:lnTo>
              </a:path>
            </a:pathLst>
          </a:custGeom>
          <a:ln w="12699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6355923" y="3046106"/>
            <a:ext cx="1019810" cy="0"/>
          </a:xfrm>
          <a:custGeom>
            <a:avLst/>
            <a:gdLst/>
            <a:ahLst/>
            <a:cxnLst/>
            <a:rect l="l" t="t" r="r" b="b"/>
            <a:pathLst>
              <a:path w="1019809" h="0">
                <a:moveTo>
                  <a:pt x="0" y="0"/>
                </a:moveTo>
                <a:lnTo>
                  <a:pt x="1019416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7411540" y="3083867"/>
            <a:ext cx="11430" cy="102235"/>
          </a:xfrm>
          <a:custGeom>
            <a:avLst/>
            <a:gdLst/>
            <a:ahLst/>
            <a:cxnLst/>
            <a:rect l="l" t="t" r="r" b="b"/>
            <a:pathLst>
              <a:path w="11429" h="102235">
                <a:moveTo>
                  <a:pt x="7683" y="0"/>
                </a:moveTo>
                <a:lnTo>
                  <a:pt x="10624" y="23411"/>
                </a:lnTo>
                <a:lnTo>
                  <a:pt x="11114" y="49339"/>
                </a:lnTo>
                <a:lnTo>
                  <a:pt x="7967" y="76048"/>
                </a:lnTo>
                <a:lnTo>
                  <a:pt x="0" y="101803"/>
                </a:lnTo>
              </a:path>
            </a:pathLst>
          </a:custGeom>
          <a:ln w="12699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7440765" y="3082070"/>
            <a:ext cx="73660" cy="102870"/>
          </a:xfrm>
          <a:custGeom>
            <a:avLst/>
            <a:gdLst/>
            <a:ahLst/>
            <a:cxnLst/>
            <a:rect l="l" t="t" r="r" b="b"/>
            <a:pathLst>
              <a:path w="73659" h="102869">
                <a:moveTo>
                  <a:pt x="0" y="102628"/>
                </a:moveTo>
                <a:lnTo>
                  <a:pt x="23331" y="84190"/>
                </a:lnTo>
                <a:lnTo>
                  <a:pt x="45491" y="60882"/>
                </a:lnTo>
                <a:lnTo>
                  <a:pt x="63193" y="32789"/>
                </a:lnTo>
                <a:lnTo>
                  <a:pt x="73152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7644162" y="2972071"/>
            <a:ext cx="22225" cy="51435"/>
          </a:xfrm>
          <a:custGeom>
            <a:avLst/>
            <a:gdLst/>
            <a:ahLst/>
            <a:cxnLst/>
            <a:rect l="l" t="t" r="r" b="b"/>
            <a:pathLst>
              <a:path w="22225" h="51435">
                <a:moveTo>
                  <a:pt x="0" y="51244"/>
                </a:moveTo>
                <a:lnTo>
                  <a:pt x="6704" y="41996"/>
                </a:lnTo>
                <a:lnTo>
                  <a:pt x="12734" y="30532"/>
                </a:lnTo>
                <a:lnTo>
                  <a:pt x="17798" y="16613"/>
                </a:lnTo>
                <a:lnTo>
                  <a:pt x="21602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7667042" y="2612398"/>
            <a:ext cx="1905" cy="39370"/>
          </a:xfrm>
          <a:custGeom>
            <a:avLst/>
            <a:gdLst/>
            <a:ahLst/>
            <a:cxnLst/>
            <a:rect l="l" t="t" r="r" b="b"/>
            <a:pathLst>
              <a:path w="1904" h="39369">
                <a:moveTo>
                  <a:pt x="1473" y="39230"/>
                </a:moveTo>
                <a:lnTo>
                  <a:pt x="1473" y="20878"/>
                </a:lnTo>
                <a:lnTo>
                  <a:pt x="1473" y="12318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7581951" y="2523994"/>
            <a:ext cx="40005" cy="4445"/>
          </a:xfrm>
          <a:custGeom>
            <a:avLst/>
            <a:gdLst/>
            <a:ahLst/>
            <a:cxnLst/>
            <a:rect l="l" t="t" r="r" b="b"/>
            <a:pathLst>
              <a:path w="40004" h="4444">
                <a:moveTo>
                  <a:pt x="39738" y="3924"/>
                </a:moveTo>
                <a:lnTo>
                  <a:pt x="33731" y="1422"/>
                </a:lnTo>
                <a:lnTo>
                  <a:pt x="26949" y="0"/>
                </a:lnTo>
                <a:lnTo>
                  <a:pt x="19304" y="0"/>
                </a:lnTo>
                <a:lnTo>
                  <a:pt x="0" y="0"/>
                </a:lnTo>
              </a:path>
            </a:pathLst>
          </a:custGeom>
          <a:ln w="12699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6225719" y="2523994"/>
            <a:ext cx="40005" cy="5715"/>
          </a:xfrm>
          <a:custGeom>
            <a:avLst/>
            <a:gdLst/>
            <a:ahLst/>
            <a:cxnLst/>
            <a:rect l="l" t="t" r="r" b="b"/>
            <a:pathLst>
              <a:path w="40004" h="5714">
                <a:moveTo>
                  <a:pt x="39395" y="0"/>
                </a:moveTo>
                <a:lnTo>
                  <a:pt x="20078" y="0"/>
                </a:lnTo>
                <a:lnTo>
                  <a:pt x="11252" y="0"/>
                </a:lnTo>
                <a:lnTo>
                  <a:pt x="0" y="5194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6178551" y="2612437"/>
            <a:ext cx="1270" cy="39370"/>
          </a:xfrm>
          <a:custGeom>
            <a:avLst/>
            <a:gdLst/>
            <a:ahLst/>
            <a:cxnLst/>
            <a:rect l="l" t="t" r="r" b="b"/>
            <a:pathLst>
              <a:path w="1270" h="39369">
                <a:moveTo>
                  <a:pt x="888" y="0"/>
                </a:moveTo>
                <a:lnTo>
                  <a:pt x="304" y="6464"/>
                </a:lnTo>
                <a:lnTo>
                  <a:pt x="0" y="13398"/>
                </a:lnTo>
                <a:lnTo>
                  <a:pt x="0" y="20840"/>
                </a:lnTo>
                <a:lnTo>
                  <a:pt x="0" y="39192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178551" y="2918481"/>
            <a:ext cx="1905" cy="39370"/>
          </a:xfrm>
          <a:custGeom>
            <a:avLst/>
            <a:gdLst/>
            <a:ahLst/>
            <a:cxnLst/>
            <a:rect l="l" t="t" r="r" b="b"/>
            <a:pathLst>
              <a:path w="1904" h="39369">
                <a:moveTo>
                  <a:pt x="0" y="0"/>
                </a:moveTo>
                <a:lnTo>
                  <a:pt x="0" y="18351"/>
                </a:lnTo>
                <a:lnTo>
                  <a:pt x="0" y="26898"/>
                </a:lnTo>
                <a:lnTo>
                  <a:pt x="1473" y="3923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6225376" y="3042192"/>
            <a:ext cx="40005" cy="4445"/>
          </a:xfrm>
          <a:custGeom>
            <a:avLst/>
            <a:gdLst/>
            <a:ahLst/>
            <a:cxnLst/>
            <a:rect l="l" t="t" r="r" b="b"/>
            <a:pathLst>
              <a:path w="40004" h="4444">
                <a:moveTo>
                  <a:pt x="0" y="0"/>
                </a:moveTo>
                <a:lnTo>
                  <a:pt x="6007" y="2501"/>
                </a:lnTo>
                <a:lnTo>
                  <a:pt x="12776" y="3911"/>
                </a:lnTo>
                <a:lnTo>
                  <a:pt x="20421" y="3911"/>
                </a:lnTo>
                <a:lnTo>
                  <a:pt x="39827" y="3911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6291302" y="3046103"/>
            <a:ext cx="38735" cy="0"/>
          </a:xfrm>
          <a:custGeom>
            <a:avLst/>
            <a:gdLst/>
            <a:ahLst/>
            <a:cxnLst/>
            <a:rect l="l" t="t" r="r" b="b"/>
            <a:pathLst>
              <a:path w="38735" h="0">
                <a:moveTo>
                  <a:pt x="0" y="0"/>
                </a:moveTo>
                <a:lnTo>
                  <a:pt x="19405" y="0"/>
                </a:lnTo>
                <a:lnTo>
                  <a:pt x="38709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7388302" y="3046103"/>
            <a:ext cx="26034" cy="16510"/>
          </a:xfrm>
          <a:custGeom>
            <a:avLst/>
            <a:gdLst/>
            <a:ahLst/>
            <a:cxnLst/>
            <a:rect l="l" t="t" r="r" b="b"/>
            <a:pathLst>
              <a:path w="26034" h="16510">
                <a:moveTo>
                  <a:pt x="0" y="0"/>
                </a:moveTo>
                <a:lnTo>
                  <a:pt x="19303" y="0"/>
                </a:lnTo>
                <a:lnTo>
                  <a:pt x="20675" y="711"/>
                </a:lnTo>
                <a:lnTo>
                  <a:pt x="23304" y="6629"/>
                </a:lnTo>
                <a:lnTo>
                  <a:pt x="25996" y="16014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7396532" y="3195646"/>
            <a:ext cx="19050" cy="14604"/>
          </a:xfrm>
          <a:custGeom>
            <a:avLst/>
            <a:gdLst/>
            <a:ahLst/>
            <a:cxnLst/>
            <a:rect l="l" t="t" r="r" b="b"/>
            <a:pathLst>
              <a:path w="19050" h="14605">
                <a:moveTo>
                  <a:pt x="10020" y="0"/>
                </a:moveTo>
                <a:lnTo>
                  <a:pt x="7150" y="5041"/>
                </a:lnTo>
                <a:lnTo>
                  <a:pt x="3822" y="9842"/>
                </a:lnTo>
                <a:lnTo>
                  <a:pt x="0" y="14325"/>
                </a:lnTo>
                <a:lnTo>
                  <a:pt x="7620" y="11125"/>
                </a:lnTo>
                <a:lnTo>
                  <a:pt x="18986" y="4813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7513105" y="3046103"/>
            <a:ext cx="25400" cy="21590"/>
          </a:xfrm>
          <a:custGeom>
            <a:avLst/>
            <a:gdLst/>
            <a:ahLst/>
            <a:cxnLst/>
            <a:rect l="l" t="t" r="r" b="b"/>
            <a:pathLst>
              <a:path w="25400" h="21589">
                <a:moveTo>
                  <a:pt x="1892" y="21132"/>
                </a:moveTo>
                <a:lnTo>
                  <a:pt x="1917" y="14312"/>
                </a:lnTo>
                <a:lnTo>
                  <a:pt x="1320" y="7277"/>
                </a:lnTo>
                <a:lnTo>
                  <a:pt x="0" y="0"/>
                </a:lnTo>
                <a:lnTo>
                  <a:pt x="25209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7576046" y="3040909"/>
            <a:ext cx="45720" cy="5715"/>
          </a:xfrm>
          <a:custGeom>
            <a:avLst/>
            <a:gdLst/>
            <a:ahLst/>
            <a:cxnLst/>
            <a:rect l="l" t="t" r="r" b="b"/>
            <a:pathLst>
              <a:path w="45720" h="5714">
                <a:moveTo>
                  <a:pt x="0" y="5194"/>
                </a:moveTo>
                <a:lnTo>
                  <a:pt x="25209" y="5194"/>
                </a:lnTo>
                <a:lnTo>
                  <a:pt x="34035" y="5194"/>
                </a:lnTo>
                <a:lnTo>
                  <a:pt x="4530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7667626" y="2918481"/>
            <a:ext cx="1270" cy="39370"/>
          </a:xfrm>
          <a:custGeom>
            <a:avLst/>
            <a:gdLst/>
            <a:ahLst/>
            <a:cxnLst/>
            <a:rect l="l" t="t" r="r" b="b"/>
            <a:pathLst>
              <a:path w="1270" h="39369">
                <a:moveTo>
                  <a:pt x="0" y="39192"/>
                </a:moveTo>
                <a:lnTo>
                  <a:pt x="571" y="32727"/>
                </a:lnTo>
                <a:lnTo>
                  <a:pt x="889" y="25793"/>
                </a:lnTo>
                <a:lnTo>
                  <a:pt x="889" y="18351"/>
                </a:lnTo>
                <a:lnTo>
                  <a:pt x="889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 txBox="1"/>
          <p:nvPr/>
        </p:nvSpPr>
        <p:spPr>
          <a:xfrm>
            <a:off x="6278912" y="2566104"/>
            <a:ext cx="1231265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5" i="1">
                <a:solidFill>
                  <a:srgbClr val="4C4D4F"/>
                </a:solidFill>
                <a:latin typeface="Roboto"/>
                <a:cs typeface="Roboto"/>
              </a:rPr>
              <a:t>What character</a:t>
            </a:r>
            <a:r>
              <a:rPr dirty="0" sz="1000" spc="-70" i="1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i="1">
                <a:solidFill>
                  <a:srgbClr val="4C4D4F"/>
                </a:solidFill>
                <a:latin typeface="Roboto"/>
                <a:cs typeface="Roboto"/>
              </a:rPr>
              <a:t>would  </a:t>
            </a:r>
            <a:r>
              <a:rPr dirty="0" sz="1000" spc="-5" i="1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dirty="0" sz="1000" spc="-10" i="1">
                <a:solidFill>
                  <a:srgbClr val="4C4D4F"/>
                </a:solidFill>
                <a:latin typeface="Roboto"/>
                <a:cs typeface="Roboto"/>
              </a:rPr>
              <a:t>like to </a:t>
            </a:r>
            <a:r>
              <a:rPr dirty="0" sz="1000" spc="-5" i="1">
                <a:solidFill>
                  <a:srgbClr val="4C4D4F"/>
                </a:solidFill>
                <a:latin typeface="Roboto"/>
                <a:cs typeface="Roboto"/>
              </a:rPr>
              <a:t>make</a:t>
            </a:r>
            <a:r>
              <a:rPr dirty="0" sz="1000" spc="-20" i="1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10" i="1">
                <a:solidFill>
                  <a:srgbClr val="4C4D4F"/>
                </a:solidFill>
                <a:latin typeface="Roboto"/>
                <a:cs typeface="Roboto"/>
              </a:rPr>
              <a:t>fly?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7993633" y="2523995"/>
            <a:ext cx="1320800" cy="671830"/>
          </a:xfrm>
          <a:custGeom>
            <a:avLst/>
            <a:gdLst/>
            <a:ahLst/>
            <a:cxnLst/>
            <a:rect l="l" t="t" r="r" b="b"/>
            <a:pathLst>
              <a:path w="1320800" h="671830">
                <a:moveTo>
                  <a:pt x="1183030" y="511314"/>
                </a:moveTo>
                <a:lnTo>
                  <a:pt x="1089520" y="511314"/>
                </a:lnTo>
                <a:lnTo>
                  <a:pt x="1096198" y="529977"/>
                </a:lnTo>
                <a:lnTo>
                  <a:pt x="1102480" y="572150"/>
                </a:lnTo>
                <a:lnTo>
                  <a:pt x="1099828" y="624025"/>
                </a:lnTo>
                <a:lnTo>
                  <a:pt x="1079703" y="671791"/>
                </a:lnTo>
                <a:lnTo>
                  <a:pt x="1149104" y="637766"/>
                </a:lnTo>
                <a:lnTo>
                  <a:pt x="1183001" y="609707"/>
                </a:lnTo>
                <a:lnTo>
                  <a:pt x="1191081" y="572572"/>
                </a:lnTo>
                <a:lnTo>
                  <a:pt x="1183030" y="511314"/>
                </a:lnTo>
                <a:close/>
              </a:path>
              <a:path w="1320800" h="671830">
                <a:moveTo>
                  <a:pt x="1261186" y="0"/>
                </a:moveTo>
                <a:lnTo>
                  <a:pt x="59613" y="0"/>
                </a:lnTo>
                <a:lnTo>
                  <a:pt x="25149" y="1672"/>
                </a:lnTo>
                <a:lnTo>
                  <a:pt x="7451" y="13377"/>
                </a:lnTo>
                <a:lnTo>
                  <a:pt x="931" y="45150"/>
                </a:lnTo>
                <a:lnTo>
                  <a:pt x="0" y="107022"/>
                </a:lnTo>
                <a:lnTo>
                  <a:pt x="0" y="404291"/>
                </a:lnTo>
                <a:lnTo>
                  <a:pt x="931" y="466164"/>
                </a:lnTo>
                <a:lnTo>
                  <a:pt x="7451" y="497936"/>
                </a:lnTo>
                <a:lnTo>
                  <a:pt x="25149" y="509642"/>
                </a:lnTo>
                <a:lnTo>
                  <a:pt x="59613" y="511314"/>
                </a:lnTo>
                <a:lnTo>
                  <a:pt x="1261186" y="511314"/>
                </a:lnTo>
                <a:lnTo>
                  <a:pt x="1295650" y="509642"/>
                </a:lnTo>
                <a:lnTo>
                  <a:pt x="1313348" y="497936"/>
                </a:lnTo>
                <a:lnTo>
                  <a:pt x="1319868" y="466164"/>
                </a:lnTo>
                <a:lnTo>
                  <a:pt x="1320800" y="404291"/>
                </a:lnTo>
                <a:lnTo>
                  <a:pt x="1320800" y="107022"/>
                </a:lnTo>
                <a:lnTo>
                  <a:pt x="1319868" y="45150"/>
                </a:lnTo>
                <a:lnTo>
                  <a:pt x="1313348" y="13377"/>
                </a:lnTo>
                <a:lnTo>
                  <a:pt x="1295650" y="1672"/>
                </a:lnTo>
                <a:lnTo>
                  <a:pt x="12611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9314433" y="2660747"/>
            <a:ext cx="0" cy="226695"/>
          </a:xfrm>
          <a:custGeom>
            <a:avLst/>
            <a:gdLst/>
            <a:ahLst/>
            <a:cxnLst/>
            <a:rect l="l" t="t" r="r" b="b"/>
            <a:pathLst>
              <a:path w="0" h="226694">
                <a:moveTo>
                  <a:pt x="0" y="226123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9285251" y="2536376"/>
            <a:ext cx="23495" cy="48260"/>
          </a:xfrm>
          <a:custGeom>
            <a:avLst/>
            <a:gdLst/>
            <a:ahLst/>
            <a:cxnLst/>
            <a:rect l="l" t="t" r="r" b="b"/>
            <a:pathLst>
              <a:path w="23495" h="48260">
                <a:moveTo>
                  <a:pt x="23406" y="47650"/>
                </a:moveTo>
                <a:lnTo>
                  <a:pt x="19714" y="34486"/>
                </a:lnTo>
                <a:lnTo>
                  <a:pt x="14717" y="21682"/>
                </a:lnTo>
                <a:lnTo>
                  <a:pt x="8213" y="9949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8084870" y="2523998"/>
            <a:ext cx="1125855" cy="0"/>
          </a:xfrm>
          <a:custGeom>
            <a:avLst/>
            <a:gdLst/>
            <a:ahLst/>
            <a:cxnLst/>
            <a:rect l="l" t="t" r="r" b="b"/>
            <a:pathLst>
              <a:path w="1125854" h="0">
                <a:moveTo>
                  <a:pt x="1125689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7995907" y="2547726"/>
            <a:ext cx="18415" cy="50165"/>
          </a:xfrm>
          <a:custGeom>
            <a:avLst/>
            <a:gdLst/>
            <a:ahLst/>
            <a:cxnLst/>
            <a:rect l="l" t="t" r="r" b="b"/>
            <a:pathLst>
              <a:path w="18415" h="50164">
                <a:moveTo>
                  <a:pt x="18262" y="0"/>
                </a:moveTo>
                <a:lnTo>
                  <a:pt x="12558" y="9120"/>
                </a:lnTo>
                <a:lnTo>
                  <a:pt x="7454" y="20318"/>
                </a:lnTo>
                <a:lnTo>
                  <a:pt x="3189" y="33809"/>
                </a:lnTo>
                <a:lnTo>
                  <a:pt x="0" y="49809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7993633" y="2672431"/>
            <a:ext cx="0" cy="226695"/>
          </a:xfrm>
          <a:custGeom>
            <a:avLst/>
            <a:gdLst/>
            <a:ahLst/>
            <a:cxnLst/>
            <a:rect l="l" t="t" r="r" b="b"/>
            <a:pathLst>
              <a:path w="0" h="226694">
                <a:moveTo>
                  <a:pt x="0" y="0"/>
                </a:moveTo>
                <a:lnTo>
                  <a:pt x="0" y="226123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7999410" y="2975275"/>
            <a:ext cx="23495" cy="48260"/>
          </a:xfrm>
          <a:custGeom>
            <a:avLst/>
            <a:gdLst/>
            <a:ahLst/>
            <a:cxnLst/>
            <a:rect l="l" t="t" r="r" b="b"/>
            <a:pathLst>
              <a:path w="23495" h="48260">
                <a:moveTo>
                  <a:pt x="0" y="0"/>
                </a:moveTo>
                <a:lnTo>
                  <a:pt x="3691" y="13163"/>
                </a:lnTo>
                <a:lnTo>
                  <a:pt x="8688" y="25968"/>
                </a:lnTo>
                <a:lnTo>
                  <a:pt x="15192" y="37701"/>
                </a:lnTo>
                <a:lnTo>
                  <a:pt x="23406" y="4765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8156229" y="3035305"/>
            <a:ext cx="894715" cy="0"/>
          </a:xfrm>
          <a:custGeom>
            <a:avLst/>
            <a:gdLst/>
            <a:ahLst/>
            <a:cxnLst/>
            <a:rect l="l" t="t" r="r" b="b"/>
            <a:pathLst>
              <a:path w="894715" h="0">
                <a:moveTo>
                  <a:pt x="0" y="0"/>
                </a:moveTo>
                <a:lnTo>
                  <a:pt x="894511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9086808" y="3072226"/>
            <a:ext cx="10160" cy="99695"/>
          </a:xfrm>
          <a:custGeom>
            <a:avLst/>
            <a:gdLst/>
            <a:ahLst/>
            <a:cxnLst/>
            <a:rect l="l" t="t" r="r" b="b"/>
            <a:pathLst>
              <a:path w="10159" h="99694">
                <a:moveTo>
                  <a:pt x="6629" y="0"/>
                </a:moveTo>
                <a:lnTo>
                  <a:pt x="9233" y="22820"/>
                </a:lnTo>
                <a:lnTo>
                  <a:pt x="9686" y="48098"/>
                </a:lnTo>
                <a:lnTo>
                  <a:pt x="6954" y="74152"/>
                </a:lnTo>
                <a:lnTo>
                  <a:pt x="0" y="99301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9113742" y="3069271"/>
            <a:ext cx="64135" cy="100965"/>
          </a:xfrm>
          <a:custGeom>
            <a:avLst/>
            <a:gdLst/>
            <a:ahLst/>
            <a:cxnLst/>
            <a:rect l="l" t="t" r="r" b="b"/>
            <a:pathLst>
              <a:path w="64134" h="100964">
                <a:moveTo>
                  <a:pt x="0" y="100825"/>
                </a:moveTo>
                <a:lnTo>
                  <a:pt x="20585" y="82601"/>
                </a:lnTo>
                <a:lnTo>
                  <a:pt x="39989" y="59666"/>
                </a:lnTo>
                <a:lnTo>
                  <a:pt x="55349" y="32104"/>
                </a:lnTo>
                <a:lnTo>
                  <a:pt x="63804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9293897" y="2961767"/>
            <a:ext cx="18415" cy="50165"/>
          </a:xfrm>
          <a:custGeom>
            <a:avLst/>
            <a:gdLst/>
            <a:ahLst/>
            <a:cxnLst/>
            <a:rect l="l" t="t" r="r" b="b"/>
            <a:pathLst>
              <a:path w="18415" h="50164">
                <a:moveTo>
                  <a:pt x="0" y="49809"/>
                </a:moveTo>
                <a:lnTo>
                  <a:pt x="5703" y="40689"/>
                </a:lnTo>
                <a:lnTo>
                  <a:pt x="10807" y="29490"/>
                </a:lnTo>
                <a:lnTo>
                  <a:pt x="15073" y="15999"/>
                </a:lnTo>
                <a:lnTo>
                  <a:pt x="18262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9313176" y="2611018"/>
            <a:ext cx="1270" cy="38100"/>
          </a:xfrm>
          <a:custGeom>
            <a:avLst/>
            <a:gdLst/>
            <a:ahLst/>
            <a:cxnLst/>
            <a:rect l="l" t="t" r="r" b="b"/>
            <a:pathLst>
              <a:path w="1270" h="38100">
                <a:moveTo>
                  <a:pt x="1257" y="38036"/>
                </a:moveTo>
                <a:lnTo>
                  <a:pt x="1257" y="20002"/>
                </a:lnTo>
                <a:lnTo>
                  <a:pt x="1257" y="11823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9235833" y="2523998"/>
            <a:ext cx="38735" cy="4445"/>
          </a:xfrm>
          <a:custGeom>
            <a:avLst/>
            <a:gdLst/>
            <a:ahLst/>
            <a:cxnLst/>
            <a:rect l="l" t="t" r="r" b="b"/>
            <a:pathLst>
              <a:path w="38734" h="4444">
                <a:moveTo>
                  <a:pt x="38341" y="4432"/>
                </a:moveTo>
                <a:lnTo>
                  <a:pt x="32715" y="1612"/>
                </a:lnTo>
                <a:lnTo>
                  <a:pt x="26288" y="0"/>
                </a:lnTo>
                <a:lnTo>
                  <a:pt x="18986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8034286" y="2523998"/>
            <a:ext cx="38100" cy="5715"/>
          </a:xfrm>
          <a:custGeom>
            <a:avLst/>
            <a:gdLst/>
            <a:ahLst/>
            <a:cxnLst/>
            <a:rect l="l" t="t" r="r" b="b"/>
            <a:pathLst>
              <a:path w="38100" h="5714">
                <a:moveTo>
                  <a:pt x="37947" y="0"/>
                </a:moveTo>
                <a:lnTo>
                  <a:pt x="18961" y="0"/>
                </a:lnTo>
                <a:lnTo>
                  <a:pt x="10528" y="0"/>
                </a:lnTo>
                <a:lnTo>
                  <a:pt x="0" y="5702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7993633" y="2611069"/>
            <a:ext cx="1270" cy="38100"/>
          </a:xfrm>
          <a:custGeom>
            <a:avLst/>
            <a:gdLst/>
            <a:ahLst/>
            <a:cxnLst/>
            <a:rect l="l" t="t" r="r" b="b"/>
            <a:pathLst>
              <a:path w="1270" h="38100">
                <a:moveTo>
                  <a:pt x="749" y="0"/>
                </a:moveTo>
                <a:lnTo>
                  <a:pt x="266" y="6197"/>
                </a:lnTo>
                <a:lnTo>
                  <a:pt x="0" y="12839"/>
                </a:lnTo>
                <a:lnTo>
                  <a:pt x="0" y="19951"/>
                </a:lnTo>
                <a:lnTo>
                  <a:pt x="0" y="37985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7993633" y="2910243"/>
            <a:ext cx="1270" cy="38100"/>
          </a:xfrm>
          <a:custGeom>
            <a:avLst/>
            <a:gdLst/>
            <a:ahLst/>
            <a:cxnLst/>
            <a:rect l="l" t="t" r="r" b="b"/>
            <a:pathLst>
              <a:path w="1270" h="38100">
                <a:moveTo>
                  <a:pt x="0" y="0"/>
                </a:moveTo>
                <a:lnTo>
                  <a:pt x="0" y="18046"/>
                </a:lnTo>
                <a:lnTo>
                  <a:pt x="0" y="26212"/>
                </a:lnTo>
                <a:lnTo>
                  <a:pt x="1257" y="38036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8033893" y="3030867"/>
            <a:ext cx="37465" cy="4445"/>
          </a:xfrm>
          <a:custGeom>
            <a:avLst/>
            <a:gdLst/>
            <a:ahLst/>
            <a:cxnLst/>
            <a:rect l="l" t="t" r="r" b="b"/>
            <a:pathLst>
              <a:path w="37465" h="4444">
                <a:moveTo>
                  <a:pt x="0" y="0"/>
                </a:moveTo>
                <a:lnTo>
                  <a:pt x="5626" y="2832"/>
                </a:lnTo>
                <a:lnTo>
                  <a:pt x="12052" y="4432"/>
                </a:lnTo>
                <a:lnTo>
                  <a:pt x="19354" y="4432"/>
                </a:lnTo>
                <a:lnTo>
                  <a:pt x="36918" y="4432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8093227" y="3035300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 h="0">
                <a:moveTo>
                  <a:pt x="0" y="0"/>
                </a:moveTo>
                <a:lnTo>
                  <a:pt x="17564" y="0"/>
                </a:lnTo>
                <a:lnTo>
                  <a:pt x="36944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9063761" y="3035300"/>
            <a:ext cx="25400" cy="15875"/>
          </a:xfrm>
          <a:custGeom>
            <a:avLst/>
            <a:gdLst/>
            <a:ahLst/>
            <a:cxnLst/>
            <a:rect l="l" t="t" r="r" b="b"/>
            <a:pathLst>
              <a:path w="25400" h="15875">
                <a:moveTo>
                  <a:pt x="0" y="0"/>
                </a:moveTo>
                <a:lnTo>
                  <a:pt x="19392" y="0"/>
                </a:lnTo>
                <a:lnTo>
                  <a:pt x="20612" y="711"/>
                </a:lnTo>
                <a:lnTo>
                  <a:pt x="22974" y="6578"/>
                </a:lnTo>
                <a:lnTo>
                  <a:pt x="25374" y="15874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9073336" y="3181337"/>
            <a:ext cx="17780" cy="14604"/>
          </a:xfrm>
          <a:custGeom>
            <a:avLst/>
            <a:gdLst/>
            <a:ahLst/>
            <a:cxnLst/>
            <a:rect l="l" t="t" r="r" b="b"/>
            <a:pathLst>
              <a:path w="17779" h="14605">
                <a:moveTo>
                  <a:pt x="9093" y="0"/>
                </a:moveTo>
                <a:lnTo>
                  <a:pt x="6502" y="5080"/>
                </a:lnTo>
                <a:lnTo>
                  <a:pt x="3479" y="9931"/>
                </a:lnTo>
                <a:lnTo>
                  <a:pt x="0" y="14439"/>
                </a:lnTo>
                <a:lnTo>
                  <a:pt x="7124" y="11137"/>
                </a:lnTo>
                <a:lnTo>
                  <a:pt x="17653" y="4622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9176664" y="3035300"/>
            <a:ext cx="22860" cy="20320"/>
          </a:xfrm>
          <a:custGeom>
            <a:avLst/>
            <a:gdLst/>
            <a:ahLst/>
            <a:cxnLst/>
            <a:rect l="l" t="t" r="r" b="b"/>
            <a:pathLst>
              <a:path w="22859" h="20319">
                <a:moveTo>
                  <a:pt x="1676" y="20129"/>
                </a:moveTo>
                <a:lnTo>
                  <a:pt x="1676" y="13639"/>
                </a:lnTo>
                <a:lnTo>
                  <a:pt x="1142" y="6934"/>
                </a:lnTo>
                <a:lnTo>
                  <a:pt x="0" y="0"/>
                </a:lnTo>
                <a:lnTo>
                  <a:pt x="2272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9232100" y="3029610"/>
            <a:ext cx="41910" cy="5715"/>
          </a:xfrm>
          <a:custGeom>
            <a:avLst/>
            <a:gdLst/>
            <a:ahLst/>
            <a:cxnLst/>
            <a:rect l="l" t="t" r="r" b="b"/>
            <a:pathLst>
              <a:path w="41909" h="5714">
                <a:moveTo>
                  <a:pt x="0" y="5689"/>
                </a:moveTo>
                <a:lnTo>
                  <a:pt x="22720" y="5689"/>
                </a:lnTo>
                <a:lnTo>
                  <a:pt x="31153" y="5689"/>
                </a:lnTo>
                <a:lnTo>
                  <a:pt x="41681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9313684" y="2910243"/>
            <a:ext cx="1270" cy="38100"/>
          </a:xfrm>
          <a:custGeom>
            <a:avLst/>
            <a:gdLst/>
            <a:ahLst/>
            <a:cxnLst/>
            <a:rect l="l" t="t" r="r" b="b"/>
            <a:pathLst>
              <a:path w="1270" h="38100">
                <a:moveTo>
                  <a:pt x="0" y="37998"/>
                </a:moveTo>
                <a:lnTo>
                  <a:pt x="482" y="31800"/>
                </a:lnTo>
                <a:lnTo>
                  <a:pt x="749" y="25158"/>
                </a:lnTo>
                <a:lnTo>
                  <a:pt x="749" y="18046"/>
                </a:lnTo>
                <a:lnTo>
                  <a:pt x="749" y="0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 txBox="1"/>
          <p:nvPr/>
        </p:nvSpPr>
        <p:spPr>
          <a:xfrm>
            <a:off x="8090586" y="2559158"/>
            <a:ext cx="1109345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5" i="1">
                <a:solidFill>
                  <a:srgbClr val="4C4D4F"/>
                </a:solidFill>
                <a:latin typeface="Roboto"/>
                <a:cs typeface="Roboto"/>
              </a:rPr>
              <a:t>Where </a:t>
            </a:r>
            <a:r>
              <a:rPr dirty="0" sz="1000" i="1">
                <a:solidFill>
                  <a:srgbClr val="4C4D4F"/>
                </a:solidFill>
                <a:latin typeface="Roboto"/>
                <a:cs typeface="Roboto"/>
              </a:rPr>
              <a:t>will </a:t>
            </a:r>
            <a:r>
              <a:rPr dirty="0" sz="1000" spc="-10" i="1">
                <a:solidFill>
                  <a:srgbClr val="4C4D4F"/>
                </a:solidFill>
                <a:latin typeface="Roboto"/>
                <a:cs typeface="Roboto"/>
              </a:rPr>
              <a:t>your  </a:t>
            </a:r>
            <a:r>
              <a:rPr dirty="0" sz="1000" spc="-5" i="1">
                <a:solidFill>
                  <a:srgbClr val="4C4D4F"/>
                </a:solidFill>
                <a:latin typeface="Roboto"/>
                <a:cs typeface="Roboto"/>
              </a:rPr>
              <a:t>character go</a:t>
            </a:r>
            <a:r>
              <a:rPr dirty="0" sz="1000" spc="-60" i="1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 i="1">
                <a:solidFill>
                  <a:srgbClr val="4C4D4F"/>
                </a:solidFill>
                <a:latin typeface="Roboto"/>
                <a:cs typeface="Roboto"/>
              </a:rPr>
              <a:t>flying?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6006591" y="5200650"/>
            <a:ext cx="1635125" cy="520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Some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may</a:t>
            </a:r>
            <a:r>
              <a:rPr dirty="0" sz="1000" spc="-6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want  to follow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online tutorial:  </a:t>
            </a:r>
            <a:r>
              <a:rPr dirty="0" u="sng" sz="1000" spc="-5">
                <a:solidFill>
                  <a:srgbClr val="4C4D4F"/>
                </a:solidFill>
                <a:uFill>
                  <a:solidFill>
                    <a:srgbClr val="4C4D4F"/>
                  </a:solidFill>
                </a:uFill>
                <a:latin typeface="Roboto"/>
                <a:cs typeface="Roboto"/>
              </a:rPr>
              <a:t>scratch.mit.edu/fly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7947329" y="5200650"/>
            <a:ext cx="1568450" cy="520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Others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may want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</a:t>
            </a:r>
            <a:r>
              <a:rPr dirty="0" sz="1000" spc="-6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explore  using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activity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cards:  </a:t>
            </a:r>
            <a:r>
              <a:rPr dirty="0" u="sng" sz="1000" spc="-5">
                <a:solidFill>
                  <a:srgbClr val="4C4D4F"/>
                </a:solidFill>
                <a:uFill>
                  <a:solidFill>
                    <a:srgbClr val="4C4D4F"/>
                  </a:solidFill>
                </a:uFill>
                <a:latin typeface="Roboto"/>
                <a:cs typeface="Roboto"/>
              </a:rPr>
              <a:t>scratch.mit.edu/fly/cards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7979918" y="4042917"/>
            <a:ext cx="1541779" cy="110693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7979918" y="4042917"/>
            <a:ext cx="1541780" cy="1107440"/>
          </a:xfrm>
          <a:custGeom>
            <a:avLst/>
            <a:gdLst/>
            <a:ahLst/>
            <a:cxnLst/>
            <a:rect l="l" t="t" r="r" b="b"/>
            <a:pathLst>
              <a:path w="1541779" h="1107439">
                <a:moveTo>
                  <a:pt x="41909" y="0"/>
                </a:moveTo>
                <a:lnTo>
                  <a:pt x="17680" y="654"/>
                </a:lnTo>
                <a:lnTo>
                  <a:pt x="5238" y="5238"/>
                </a:lnTo>
                <a:lnTo>
                  <a:pt x="654" y="17680"/>
                </a:lnTo>
                <a:lnTo>
                  <a:pt x="0" y="41910"/>
                </a:lnTo>
                <a:lnTo>
                  <a:pt x="0" y="1065022"/>
                </a:lnTo>
                <a:lnTo>
                  <a:pt x="654" y="1089251"/>
                </a:lnTo>
                <a:lnTo>
                  <a:pt x="5238" y="1101693"/>
                </a:lnTo>
                <a:lnTo>
                  <a:pt x="17680" y="1106277"/>
                </a:lnTo>
                <a:lnTo>
                  <a:pt x="41909" y="1106932"/>
                </a:lnTo>
                <a:lnTo>
                  <a:pt x="1499869" y="1106932"/>
                </a:lnTo>
                <a:lnTo>
                  <a:pt x="1524099" y="1106277"/>
                </a:lnTo>
                <a:lnTo>
                  <a:pt x="1536541" y="1101693"/>
                </a:lnTo>
                <a:lnTo>
                  <a:pt x="1541125" y="1089251"/>
                </a:lnTo>
                <a:lnTo>
                  <a:pt x="1541779" y="1065022"/>
                </a:lnTo>
                <a:lnTo>
                  <a:pt x="1541779" y="41910"/>
                </a:lnTo>
                <a:lnTo>
                  <a:pt x="1541125" y="17680"/>
                </a:lnTo>
                <a:lnTo>
                  <a:pt x="1536541" y="5238"/>
                </a:lnTo>
                <a:lnTo>
                  <a:pt x="1524099" y="654"/>
                </a:lnTo>
                <a:lnTo>
                  <a:pt x="1499869" y="0"/>
                </a:lnTo>
                <a:lnTo>
                  <a:pt x="41909" y="0"/>
                </a:lnTo>
                <a:close/>
              </a:path>
            </a:pathLst>
          </a:custGeom>
          <a:ln w="12700">
            <a:solidFill>
              <a:srgbClr val="FF4C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 txBox="1"/>
          <p:nvPr/>
        </p:nvSpPr>
        <p:spPr>
          <a:xfrm>
            <a:off x="675929" y="1253436"/>
            <a:ext cx="3863975" cy="508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Demonstrate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500" spc="-15">
                <a:solidFill>
                  <a:srgbClr val="4C4D4F"/>
                </a:solidFill>
                <a:latin typeface="Roboto"/>
                <a:cs typeface="Roboto"/>
              </a:rPr>
              <a:t>first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few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steps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of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tutorial 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so participants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can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see how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get</a:t>
            </a:r>
            <a:r>
              <a:rPr dirty="0" sz="1500" spc="-2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started.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5760720" y="2012445"/>
            <a:ext cx="4036695" cy="413384"/>
          </a:xfrm>
          <a:custGeom>
            <a:avLst/>
            <a:gdLst/>
            <a:ahLst/>
            <a:cxnLst/>
            <a:rect l="l" t="t" r="r" b="b"/>
            <a:pathLst>
              <a:path w="4036695" h="413385">
                <a:moveTo>
                  <a:pt x="40361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413258"/>
                </a:lnTo>
                <a:lnTo>
                  <a:pt x="4036161" y="413258"/>
                </a:lnTo>
                <a:lnTo>
                  <a:pt x="40361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 txBox="1"/>
          <p:nvPr/>
        </p:nvSpPr>
        <p:spPr>
          <a:xfrm>
            <a:off x="5868415" y="2037334"/>
            <a:ext cx="231902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4C6B"/>
                </a:solidFill>
                <a:latin typeface="Roboto"/>
                <a:cs typeface="Roboto"/>
              </a:rPr>
              <a:t>Start with</a:t>
            </a:r>
            <a:r>
              <a:rPr dirty="0" sz="1000" spc="-5" b="1">
                <a:solidFill>
                  <a:srgbClr val="FF4C6B"/>
                </a:solidFill>
                <a:latin typeface="Roboto"/>
                <a:cs typeface="Roboto"/>
              </a:rPr>
              <a:t> </a:t>
            </a:r>
            <a:r>
              <a:rPr dirty="0" sz="1000" spc="-10" b="1">
                <a:solidFill>
                  <a:srgbClr val="FF4C6B"/>
                </a:solidFill>
                <a:latin typeface="Roboto"/>
                <a:cs typeface="Roboto"/>
              </a:rPr>
              <a:t>Prompts</a:t>
            </a:r>
            <a:endParaRPr sz="1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Ask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questions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get</a:t>
            </a:r>
            <a:r>
              <a:rPr dirty="0" sz="1000" spc="-3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started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5862828" y="6504998"/>
            <a:ext cx="1195705" cy="52070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86360" indent="-74295">
              <a:lnSpc>
                <a:spcPct val="100000"/>
              </a:lnSpc>
              <a:spcBef>
                <a:spcPts val="200"/>
              </a:spcBef>
              <a:buClr>
                <a:srgbClr val="FF4C6B"/>
              </a:buClr>
              <a:buChar char="•"/>
              <a:tabLst>
                <a:tab pos="86995" algn="l"/>
              </a:tabLst>
            </a:pP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Choose a</a:t>
            </a:r>
            <a:r>
              <a:rPr dirty="0" sz="1000" spc="-8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character</a:t>
            </a:r>
            <a:endParaRPr sz="1000">
              <a:latin typeface="Roboto"/>
              <a:cs typeface="Roboto"/>
            </a:endParaRPr>
          </a:p>
          <a:p>
            <a:pPr marL="86995" marR="15240" indent="-86995">
              <a:lnSpc>
                <a:spcPct val="108300"/>
              </a:lnSpc>
              <a:buClr>
                <a:srgbClr val="FF4C6B"/>
              </a:buClr>
              <a:buChar char="•"/>
              <a:tabLst>
                <a:tab pos="86995" algn="l"/>
              </a:tabLst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Make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</a:t>
            </a:r>
            <a:r>
              <a:rPr dirty="0" sz="1000" spc="-8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character  say</a:t>
            </a: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something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7513828" y="6504998"/>
            <a:ext cx="2018030" cy="35560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86360" indent="-74295">
              <a:lnSpc>
                <a:spcPct val="100000"/>
              </a:lnSpc>
              <a:spcBef>
                <a:spcPts val="200"/>
              </a:spcBef>
              <a:buClr>
                <a:srgbClr val="FF4C6B"/>
              </a:buClr>
              <a:buChar char="•"/>
              <a:tabLst>
                <a:tab pos="86995" algn="l"/>
              </a:tabLst>
            </a:pP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Choose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buildings or other</a:t>
            </a:r>
            <a:r>
              <a:rPr dirty="0" sz="1000" spc="-7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scenery</a:t>
            </a:r>
            <a:endParaRPr sz="1000">
              <a:latin typeface="Roboto"/>
              <a:cs typeface="Roboto"/>
            </a:endParaRPr>
          </a:p>
          <a:p>
            <a:pPr marL="86360" indent="-74295">
              <a:lnSpc>
                <a:spcPct val="100000"/>
              </a:lnSpc>
              <a:spcBef>
                <a:spcPts val="100"/>
              </a:spcBef>
              <a:buClr>
                <a:srgbClr val="FF4C6B"/>
              </a:buClr>
              <a:buChar char="•"/>
              <a:tabLst>
                <a:tab pos="86995" algn="l"/>
              </a:tabLst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Make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scenery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 move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846074" y="5675058"/>
            <a:ext cx="1582927" cy="98609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846074" y="5675047"/>
            <a:ext cx="1583055" cy="986155"/>
          </a:xfrm>
          <a:custGeom>
            <a:avLst/>
            <a:gdLst/>
            <a:ahLst/>
            <a:cxnLst/>
            <a:rect l="l" t="t" r="r" b="b"/>
            <a:pathLst>
              <a:path w="1583055" h="986154">
                <a:moveTo>
                  <a:pt x="57150" y="0"/>
                </a:moveTo>
                <a:lnTo>
                  <a:pt x="24110" y="892"/>
                </a:lnTo>
                <a:lnTo>
                  <a:pt x="7143" y="7143"/>
                </a:lnTo>
                <a:lnTo>
                  <a:pt x="892" y="24110"/>
                </a:lnTo>
                <a:lnTo>
                  <a:pt x="0" y="57149"/>
                </a:lnTo>
                <a:lnTo>
                  <a:pt x="0" y="928954"/>
                </a:lnTo>
                <a:lnTo>
                  <a:pt x="892" y="961994"/>
                </a:lnTo>
                <a:lnTo>
                  <a:pt x="7143" y="978960"/>
                </a:lnTo>
                <a:lnTo>
                  <a:pt x="24110" y="985211"/>
                </a:lnTo>
                <a:lnTo>
                  <a:pt x="57150" y="986104"/>
                </a:lnTo>
                <a:lnTo>
                  <a:pt x="1525778" y="986104"/>
                </a:lnTo>
                <a:lnTo>
                  <a:pt x="1558817" y="985211"/>
                </a:lnTo>
                <a:lnTo>
                  <a:pt x="1575784" y="978960"/>
                </a:lnTo>
                <a:lnTo>
                  <a:pt x="1582035" y="961994"/>
                </a:lnTo>
                <a:lnTo>
                  <a:pt x="1582928" y="928954"/>
                </a:lnTo>
                <a:lnTo>
                  <a:pt x="1582928" y="57149"/>
                </a:lnTo>
                <a:lnTo>
                  <a:pt x="1582035" y="24110"/>
                </a:lnTo>
                <a:lnTo>
                  <a:pt x="1575784" y="7143"/>
                </a:lnTo>
                <a:lnTo>
                  <a:pt x="1558817" y="892"/>
                </a:lnTo>
                <a:lnTo>
                  <a:pt x="1525778" y="0"/>
                </a:lnTo>
                <a:lnTo>
                  <a:pt x="57150" y="0"/>
                </a:lnTo>
                <a:close/>
              </a:path>
            </a:pathLst>
          </a:custGeom>
          <a:ln w="12700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2819586" y="5594350"/>
            <a:ext cx="918344" cy="153837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2831725" y="2543558"/>
            <a:ext cx="712469" cy="71247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2831725" y="2543558"/>
            <a:ext cx="712470" cy="712470"/>
          </a:xfrm>
          <a:custGeom>
            <a:avLst/>
            <a:gdLst/>
            <a:ahLst/>
            <a:cxnLst/>
            <a:rect l="l" t="t" r="r" b="b"/>
            <a:pathLst>
              <a:path w="712470" h="712470">
                <a:moveTo>
                  <a:pt x="76200" y="0"/>
                </a:moveTo>
                <a:lnTo>
                  <a:pt x="32146" y="1190"/>
                </a:lnTo>
                <a:lnTo>
                  <a:pt x="9525" y="9525"/>
                </a:lnTo>
                <a:lnTo>
                  <a:pt x="1190" y="32146"/>
                </a:lnTo>
                <a:lnTo>
                  <a:pt x="0" y="76200"/>
                </a:lnTo>
                <a:lnTo>
                  <a:pt x="0" y="636270"/>
                </a:lnTo>
                <a:lnTo>
                  <a:pt x="1190" y="680323"/>
                </a:lnTo>
                <a:lnTo>
                  <a:pt x="9525" y="702945"/>
                </a:lnTo>
                <a:lnTo>
                  <a:pt x="32146" y="711279"/>
                </a:lnTo>
                <a:lnTo>
                  <a:pt x="76200" y="712470"/>
                </a:lnTo>
                <a:lnTo>
                  <a:pt x="636270" y="712470"/>
                </a:lnTo>
                <a:lnTo>
                  <a:pt x="680323" y="711279"/>
                </a:lnTo>
                <a:lnTo>
                  <a:pt x="702945" y="702945"/>
                </a:lnTo>
                <a:lnTo>
                  <a:pt x="711279" y="680323"/>
                </a:lnTo>
                <a:lnTo>
                  <a:pt x="712470" y="636270"/>
                </a:lnTo>
                <a:lnTo>
                  <a:pt x="712470" y="76200"/>
                </a:lnTo>
                <a:lnTo>
                  <a:pt x="711279" y="32146"/>
                </a:lnTo>
                <a:lnTo>
                  <a:pt x="702945" y="9525"/>
                </a:lnTo>
                <a:lnTo>
                  <a:pt x="680323" y="1190"/>
                </a:lnTo>
                <a:lnTo>
                  <a:pt x="636270" y="0"/>
                </a:lnTo>
                <a:lnTo>
                  <a:pt x="76200" y="0"/>
                </a:lnTo>
                <a:close/>
              </a:path>
            </a:pathLst>
          </a:custGeom>
          <a:ln w="19050">
            <a:solidFill>
              <a:srgbClr val="00A1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1945538" y="2590496"/>
            <a:ext cx="618591" cy="61859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1945538" y="2590496"/>
            <a:ext cx="619125" cy="619125"/>
          </a:xfrm>
          <a:custGeom>
            <a:avLst/>
            <a:gdLst/>
            <a:ahLst/>
            <a:cxnLst/>
            <a:rect l="l" t="t" r="r" b="b"/>
            <a:pathLst>
              <a:path w="619125" h="619125">
                <a:moveTo>
                  <a:pt x="309295" y="618591"/>
                </a:moveTo>
                <a:lnTo>
                  <a:pt x="355000" y="615237"/>
                </a:lnTo>
                <a:lnTo>
                  <a:pt x="398622" y="605495"/>
                </a:lnTo>
                <a:lnTo>
                  <a:pt x="439685" y="589844"/>
                </a:lnTo>
                <a:lnTo>
                  <a:pt x="477708" y="568761"/>
                </a:lnTo>
                <a:lnTo>
                  <a:pt x="512214" y="542725"/>
                </a:lnTo>
                <a:lnTo>
                  <a:pt x="542725" y="512214"/>
                </a:lnTo>
                <a:lnTo>
                  <a:pt x="568761" y="477708"/>
                </a:lnTo>
                <a:lnTo>
                  <a:pt x="589844" y="439685"/>
                </a:lnTo>
                <a:lnTo>
                  <a:pt x="605495" y="398622"/>
                </a:lnTo>
                <a:lnTo>
                  <a:pt x="615237" y="355000"/>
                </a:lnTo>
                <a:lnTo>
                  <a:pt x="618591" y="309295"/>
                </a:lnTo>
                <a:lnTo>
                  <a:pt x="615237" y="263591"/>
                </a:lnTo>
                <a:lnTo>
                  <a:pt x="605495" y="219968"/>
                </a:lnTo>
                <a:lnTo>
                  <a:pt x="589844" y="178906"/>
                </a:lnTo>
                <a:lnTo>
                  <a:pt x="568761" y="140882"/>
                </a:lnTo>
                <a:lnTo>
                  <a:pt x="542725" y="106376"/>
                </a:lnTo>
                <a:lnTo>
                  <a:pt x="512214" y="75866"/>
                </a:lnTo>
                <a:lnTo>
                  <a:pt x="477708" y="49830"/>
                </a:lnTo>
                <a:lnTo>
                  <a:pt x="439685" y="28747"/>
                </a:lnTo>
                <a:lnTo>
                  <a:pt x="398622" y="13095"/>
                </a:lnTo>
                <a:lnTo>
                  <a:pt x="355000" y="3353"/>
                </a:lnTo>
                <a:lnTo>
                  <a:pt x="309295" y="0"/>
                </a:lnTo>
                <a:lnTo>
                  <a:pt x="263591" y="3353"/>
                </a:lnTo>
                <a:lnTo>
                  <a:pt x="219968" y="13095"/>
                </a:lnTo>
                <a:lnTo>
                  <a:pt x="178906" y="28747"/>
                </a:lnTo>
                <a:lnTo>
                  <a:pt x="140882" y="49830"/>
                </a:lnTo>
                <a:lnTo>
                  <a:pt x="106376" y="75866"/>
                </a:lnTo>
                <a:lnTo>
                  <a:pt x="75866" y="106376"/>
                </a:lnTo>
                <a:lnTo>
                  <a:pt x="49830" y="140882"/>
                </a:lnTo>
                <a:lnTo>
                  <a:pt x="28747" y="178906"/>
                </a:lnTo>
                <a:lnTo>
                  <a:pt x="13095" y="219968"/>
                </a:lnTo>
                <a:lnTo>
                  <a:pt x="3353" y="263591"/>
                </a:lnTo>
                <a:lnTo>
                  <a:pt x="0" y="309295"/>
                </a:lnTo>
                <a:lnTo>
                  <a:pt x="3353" y="355000"/>
                </a:lnTo>
                <a:lnTo>
                  <a:pt x="13095" y="398622"/>
                </a:lnTo>
                <a:lnTo>
                  <a:pt x="28747" y="439685"/>
                </a:lnTo>
                <a:lnTo>
                  <a:pt x="49830" y="477708"/>
                </a:lnTo>
                <a:lnTo>
                  <a:pt x="75866" y="512214"/>
                </a:lnTo>
                <a:lnTo>
                  <a:pt x="106376" y="542725"/>
                </a:lnTo>
                <a:lnTo>
                  <a:pt x="140882" y="568761"/>
                </a:lnTo>
                <a:lnTo>
                  <a:pt x="178906" y="589844"/>
                </a:lnTo>
                <a:lnTo>
                  <a:pt x="219968" y="605495"/>
                </a:lnTo>
                <a:lnTo>
                  <a:pt x="263591" y="615237"/>
                </a:lnTo>
                <a:lnTo>
                  <a:pt x="309295" y="618591"/>
                </a:lnTo>
                <a:close/>
              </a:path>
            </a:pathLst>
          </a:custGeom>
          <a:ln w="25717">
            <a:solidFill>
              <a:srgbClr val="00A1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2418890" y="2917881"/>
            <a:ext cx="157838" cy="17803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2831725" y="4016755"/>
            <a:ext cx="712469" cy="71247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2831725" y="4016758"/>
            <a:ext cx="712470" cy="712470"/>
          </a:xfrm>
          <a:custGeom>
            <a:avLst/>
            <a:gdLst/>
            <a:ahLst/>
            <a:cxnLst/>
            <a:rect l="l" t="t" r="r" b="b"/>
            <a:pathLst>
              <a:path w="712470" h="712470">
                <a:moveTo>
                  <a:pt x="76200" y="0"/>
                </a:moveTo>
                <a:lnTo>
                  <a:pt x="32146" y="1190"/>
                </a:lnTo>
                <a:lnTo>
                  <a:pt x="9525" y="9525"/>
                </a:lnTo>
                <a:lnTo>
                  <a:pt x="1190" y="32146"/>
                </a:lnTo>
                <a:lnTo>
                  <a:pt x="0" y="76200"/>
                </a:lnTo>
                <a:lnTo>
                  <a:pt x="0" y="636270"/>
                </a:lnTo>
                <a:lnTo>
                  <a:pt x="1190" y="680323"/>
                </a:lnTo>
                <a:lnTo>
                  <a:pt x="9525" y="702945"/>
                </a:lnTo>
                <a:lnTo>
                  <a:pt x="32146" y="711279"/>
                </a:lnTo>
                <a:lnTo>
                  <a:pt x="76200" y="712470"/>
                </a:lnTo>
                <a:lnTo>
                  <a:pt x="636270" y="712470"/>
                </a:lnTo>
                <a:lnTo>
                  <a:pt x="680323" y="711279"/>
                </a:lnTo>
                <a:lnTo>
                  <a:pt x="702945" y="702945"/>
                </a:lnTo>
                <a:lnTo>
                  <a:pt x="711279" y="680323"/>
                </a:lnTo>
                <a:lnTo>
                  <a:pt x="712470" y="636270"/>
                </a:lnTo>
                <a:lnTo>
                  <a:pt x="712470" y="76200"/>
                </a:lnTo>
                <a:lnTo>
                  <a:pt x="711279" y="32146"/>
                </a:lnTo>
                <a:lnTo>
                  <a:pt x="702945" y="9525"/>
                </a:lnTo>
                <a:lnTo>
                  <a:pt x="680323" y="1190"/>
                </a:lnTo>
                <a:lnTo>
                  <a:pt x="636270" y="0"/>
                </a:lnTo>
                <a:lnTo>
                  <a:pt x="76200" y="0"/>
                </a:lnTo>
                <a:close/>
              </a:path>
            </a:pathLst>
          </a:custGeom>
          <a:ln w="19050">
            <a:solidFill>
              <a:srgbClr val="00A1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1945538" y="4063696"/>
            <a:ext cx="618591" cy="61859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1945538" y="4063696"/>
            <a:ext cx="619125" cy="619125"/>
          </a:xfrm>
          <a:custGeom>
            <a:avLst/>
            <a:gdLst/>
            <a:ahLst/>
            <a:cxnLst/>
            <a:rect l="l" t="t" r="r" b="b"/>
            <a:pathLst>
              <a:path w="619125" h="619125">
                <a:moveTo>
                  <a:pt x="309295" y="618591"/>
                </a:moveTo>
                <a:lnTo>
                  <a:pt x="355000" y="615237"/>
                </a:lnTo>
                <a:lnTo>
                  <a:pt x="398622" y="605495"/>
                </a:lnTo>
                <a:lnTo>
                  <a:pt x="439685" y="589844"/>
                </a:lnTo>
                <a:lnTo>
                  <a:pt x="477708" y="568761"/>
                </a:lnTo>
                <a:lnTo>
                  <a:pt x="512214" y="542725"/>
                </a:lnTo>
                <a:lnTo>
                  <a:pt x="542725" y="512214"/>
                </a:lnTo>
                <a:lnTo>
                  <a:pt x="568761" y="477708"/>
                </a:lnTo>
                <a:lnTo>
                  <a:pt x="589844" y="439685"/>
                </a:lnTo>
                <a:lnTo>
                  <a:pt x="605495" y="398622"/>
                </a:lnTo>
                <a:lnTo>
                  <a:pt x="615237" y="355000"/>
                </a:lnTo>
                <a:lnTo>
                  <a:pt x="618591" y="309295"/>
                </a:lnTo>
                <a:lnTo>
                  <a:pt x="615237" y="263591"/>
                </a:lnTo>
                <a:lnTo>
                  <a:pt x="605495" y="219968"/>
                </a:lnTo>
                <a:lnTo>
                  <a:pt x="589844" y="178906"/>
                </a:lnTo>
                <a:lnTo>
                  <a:pt x="568761" y="140882"/>
                </a:lnTo>
                <a:lnTo>
                  <a:pt x="542725" y="106376"/>
                </a:lnTo>
                <a:lnTo>
                  <a:pt x="512214" y="75866"/>
                </a:lnTo>
                <a:lnTo>
                  <a:pt x="477708" y="49830"/>
                </a:lnTo>
                <a:lnTo>
                  <a:pt x="439685" y="28747"/>
                </a:lnTo>
                <a:lnTo>
                  <a:pt x="398622" y="13095"/>
                </a:lnTo>
                <a:lnTo>
                  <a:pt x="355000" y="3353"/>
                </a:lnTo>
                <a:lnTo>
                  <a:pt x="309295" y="0"/>
                </a:lnTo>
                <a:lnTo>
                  <a:pt x="263591" y="3353"/>
                </a:lnTo>
                <a:lnTo>
                  <a:pt x="219968" y="13095"/>
                </a:lnTo>
                <a:lnTo>
                  <a:pt x="178906" y="28747"/>
                </a:lnTo>
                <a:lnTo>
                  <a:pt x="140882" y="49830"/>
                </a:lnTo>
                <a:lnTo>
                  <a:pt x="106376" y="75866"/>
                </a:lnTo>
                <a:lnTo>
                  <a:pt x="75866" y="106376"/>
                </a:lnTo>
                <a:lnTo>
                  <a:pt x="49830" y="140882"/>
                </a:lnTo>
                <a:lnTo>
                  <a:pt x="28747" y="178906"/>
                </a:lnTo>
                <a:lnTo>
                  <a:pt x="13095" y="219968"/>
                </a:lnTo>
                <a:lnTo>
                  <a:pt x="3353" y="263591"/>
                </a:lnTo>
                <a:lnTo>
                  <a:pt x="0" y="309295"/>
                </a:lnTo>
                <a:lnTo>
                  <a:pt x="3353" y="355000"/>
                </a:lnTo>
                <a:lnTo>
                  <a:pt x="13095" y="398622"/>
                </a:lnTo>
                <a:lnTo>
                  <a:pt x="28747" y="439685"/>
                </a:lnTo>
                <a:lnTo>
                  <a:pt x="49830" y="477708"/>
                </a:lnTo>
                <a:lnTo>
                  <a:pt x="75866" y="512214"/>
                </a:lnTo>
                <a:lnTo>
                  <a:pt x="106376" y="542725"/>
                </a:lnTo>
                <a:lnTo>
                  <a:pt x="140882" y="568761"/>
                </a:lnTo>
                <a:lnTo>
                  <a:pt x="178906" y="589844"/>
                </a:lnTo>
                <a:lnTo>
                  <a:pt x="219968" y="605495"/>
                </a:lnTo>
                <a:lnTo>
                  <a:pt x="263591" y="615237"/>
                </a:lnTo>
                <a:lnTo>
                  <a:pt x="309295" y="618591"/>
                </a:lnTo>
                <a:close/>
              </a:path>
            </a:pathLst>
          </a:custGeom>
          <a:ln w="25717">
            <a:solidFill>
              <a:srgbClr val="00A1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2418890" y="4391081"/>
            <a:ext cx="157838" cy="17803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1866391" y="6296833"/>
            <a:ext cx="157838" cy="17803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6009618" y="4023867"/>
            <a:ext cx="1873475" cy="114252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111" name="object 111"/>
          <p:cNvSpPr txBox="1"/>
          <p:nvPr/>
        </p:nvSpPr>
        <p:spPr>
          <a:xfrm>
            <a:off x="7372604" y="7401114"/>
            <a:ext cx="1400810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spc="-10" b="1">
                <a:solidFill>
                  <a:srgbClr val="F8991C"/>
                </a:solidFill>
                <a:latin typeface="Roboto"/>
                <a:cs typeface="Roboto"/>
              </a:rPr>
              <a:t>scratch.mit.edu/ideas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4666797" y="7422043"/>
            <a:ext cx="106045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FFFFFF"/>
                </a:solidFill>
                <a:latin typeface="Roboto"/>
                <a:cs typeface="Roboto"/>
              </a:rPr>
              <a:t>5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9708698" y="7422043"/>
            <a:ext cx="106045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FFFFFF"/>
                </a:solidFill>
                <a:latin typeface="Roboto"/>
                <a:cs typeface="Roboto"/>
              </a:rPr>
              <a:t>6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14" name="object 11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115" name="object 115"/>
          <p:cNvSpPr txBox="1"/>
          <p:nvPr/>
        </p:nvSpPr>
        <p:spPr>
          <a:xfrm>
            <a:off x="5714753" y="7448018"/>
            <a:ext cx="1584960" cy="14478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800" spc="45" b="1">
                <a:solidFill>
                  <a:srgbClr val="939598"/>
                </a:solidFill>
                <a:latin typeface="Roboto"/>
                <a:cs typeface="Roboto"/>
              </a:rPr>
              <a:t>SCRATCH </a:t>
            </a:r>
            <a:r>
              <a:rPr dirty="0" sz="800" spc="50" b="1">
                <a:solidFill>
                  <a:srgbClr val="939598"/>
                </a:solidFill>
                <a:latin typeface="Roboto"/>
                <a:cs typeface="Roboto"/>
              </a:rPr>
              <a:t>EDUCATOR GUIDE</a:t>
            </a:r>
            <a:r>
              <a:rPr dirty="0" sz="800" spc="140" b="1">
                <a:solidFill>
                  <a:srgbClr val="939598"/>
                </a:solidFill>
                <a:latin typeface="Roboto"/>
                <a:cs typeface="Roboto"/>
              </a:rPr>
              <a:t> </a:t>
            </a:r>
            <a:r>
              <a:rPr dirty="0" sz="800" b="1">
                <a:solidFill>
                  <a:srgbClr val="939598"/>
                </a:solidFill>
                <a:latin typeface="Roboto"/>
                <a:cs typeface="Roboto"/>
              </a:rPr>
              <a:t>•</a:t>
            </a:r>
            <a:endParaRPr sz="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9137" y="211346"/>
            <a:ext cx="17430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MAKE </a:t>
            </a:r>
            <a:r>
              <a:rPr dirty="0" sz="800" spc="25" b="1">
                <a:solidFill>
                  <a:srgbClr val="FFFFFF"/>
                </a:solidFill>
                <a:latin typeface="Roboto"/>
                <a:cs typeface="Roboto"/>
              </a:rPr>
              <a:t>IT </a:t>
            </a:r>
            <a:r>
              <a:rPr dirty="0" sz="800" spc="5" b="1">
                <a:solidFill>
                  <a:srgbClr val="FFFFFF"/>
                </a:solidFill>
                <a:latin typeface="Roboto"/>
                <a:cs typeface="Roboto"/>
              </a:rPr>
              <a:t>FLY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dirty="0" sz="800" spc="-9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800" spc="65" b="1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7314" y="171195"/>
            <a:ext cx="407593" cy="267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002245" y="146221"/>
            <a:ext cx="720054" cy="26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052594" y="150286"/>
            <a:ext cx="720054" cy="2688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628896" y="7424419"/>
            <a:ext cx="182879" cy="1828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671050" y="7426959"/>
            <a:ext cx="182880" cy="1828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136515" y="171195"/>
            <a:ext cx="407593" cy="267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713737" y="211346"/>
            <a:ext cx="17430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MAKE </a:t>
            </a:r>
            <a:r>
              <a:rPr dirty="0" sz="800" spc="25" b="1">
                <a:solidFill>
                  <a:srgbClr val="FFFFFF"/>
                </a:solidFill>
                <a:latin typeface="Roboto"/>
                <a:cs typeface="Roboto"/>
              </a:rPr>
              <a:t>IT </a:t>
            </a:r>
            <a:r>
              <a:rPr dirty="0" sz="800" spc="5" b="1">
                <a:solidFill>
                  <a:srgbClr val="FFFFFF"/>
                </a:solidFill>
                <a:latin typeface="Roboto"/>
                <a:cs typeface="Roboto"/>
              </a:rPr>
              <a:t>FLY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dirty="0" sz="800" spc="-9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800" spc="65" b="1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520510" y="713063"/>
            <a:ext cx="200939" cy="15471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493123" y="864443"/>
            <a:ext cx="255904" cy="74930"/>
          </a:xfrm>
          <a:custGeom>
            <a:avLst/>
            <a:gdLst/>
            <a:ahLst/>
            <a:cxnLst/>
            <a:rect l="l" t="t" r="r" b="b"/>
            <a:pathLst>
              <a:path w="255904" h="74930">
                <a:moveTo>
                  <a:pt x="19253" y="74434"/>
                </a:moveTo>
                <a:lnTo>
                  <a:pt x="236474" y="74434"/>
                </a:lnTo>
                <a:lnTo>
                  <a:pt x="244388" y="72936"/>
                </a:lnTo>
                <a:lnTo>
                  <a:pt x="251247" y="68667"/>
                </a:lnTo>
                <a:lnTo>
                  <a:pt x="255529" y="61967"/>
                </a:lnTo>
                <a:lnTo>
                  <a:pt x="255714" y="53174"/>
                </a:lnTo>
                <a:lnTo>
                  <a:pt x="248897" y="38656"/>
                </a:lnTo>
                <a:lnTo>
                  <a:pt x="237391" y="21067"/>
                </a:lnTo>
                <a:lnTo>
                  <a:pt x="226557" y="6238"/>
                </a:lnTo>
                <a:lnTo>
                  <a:pt x="221754" y="0"/>
                </a:lnTo>
                <a:lnTo>
                  <a:pt x="33972" y="0"/>
                </a:lnTo>
                <a:lnTo>
                  <a:pt x="16353" y="22462"/>
                </a:lnTo>
                <a:lnTo>
                  <a:pt x="6942" y="35488"/>
                </a:lnTo>
                <a:lnTo>
                  <a:pt x="2552" y="44064"/>
                </a:lnTo>
                <a:lnTo>
                  <a:pt x="0" y="53174"/>
                </a:lnTo>
                <a:lnTo>
                  <a:pt x="190" y="61967"/>
                </a:lnTo>
                <a:lnTo>
                  <a:pt x="4473" y="68667"/>
                </a:lnTo>
                <a:lnTo>
                  <a:pt x="11333" y="72936"/>
                </a:lnTo>
                <a:lnTo>
                  <a:pt x="19253" y="74434"/>
                </a:lnTo>
                <a:close/>
              </a:path>
            </a:pathLst>
          </a:custGeom>
          <a:ln w="1286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516417" y="914283"/>
            <a:ext cx="208915" cy="0"/>
          </a:xfrm>
          <a:custGeom>
            <a:avLst/>
            <a:gdLst/>
            <a:ahLst/>
            <a:cxnLst/>
            <a:rect l="l" t="t" r="r" b="b"/>
            <a:pathLst>
              <a:path w="208914" h="0">
                <a:moveTo>
                  <a:pt x="0" y="0"/>
                </a:moveTo>
                <a:lnTo>
                  <a:pt x="208546" y="0"/>
                </a:lnTo>
              </a:path>
            </a:pathLst>
          </a:custGeom>
          <a:ln w="12890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530143" y="891075"/>
            <a:ext cx="180975" cy="0"/>
          </a:xfrm>
          <a:custGeom>
            <a:avLst/>
            <a:gdLst/>
            <a:ahLst/>
            <a:cxnLst/>
            <a:rect l="l" t="t" r="r" b="b"/>
            <a:pathLst>
              <a:path w="180975" h="0">
                <a:moveTo>
                  <a:pt x="0" y="0"/>
                </a:moveTo>
                <a:lnTo>
                  <a:pt x="180644" y="0"/>
                </a:lnTo>
              </a:path>
            </a:pathLst>
          </a:custGeom>
          <a:ln w="12890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552271" y="733259"/>
            <a:ext cx="135501" cy="1120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421572" y="945230"/>
            <a:ext cx="39560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45" b="1">
                <a:solidFill>
                  <a:srgbClr val="EA6955"/>
                </a:solidFill>
                <a:latin typeface="Roboto"/>
                <a:cs typeface="Roboto"/>
              </a:rPr>
              <a:t>CREATE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5000" y="2387600"/>
            <a:ext cx="4116704" cy="1219200"/>
          </a:xfrm>
          <a:custGeom>
            <a:avLst/>
            <a:gdLst/>
            <a:ahLst/>
            <a:cxnLst/>
            <a:rect l="l" t="t" r="r" b="b"/>
            <a:pathLst>
              <a:path w="4116704" h="1219200">
                <a:moveTo>
                  <a:pt x="4116374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219200"/>
                </a:lnTo>
                <a:lnTo>
                  <a:pt x="4002074" y="1219200"/>
                </a:lnTo>
                <a:lnTo>
                  <a:pt x="4068154" y="1217414"/>
                </a:lnTo>
                <a:lnTo>
                  <a:pt x="4102087" y="1204912"/>
                </a:lnTo>
                <a:lnTo>
                  <a:pt x="4114588" y="1170979"/>
                </a:lnTo>
                <a:lnTo>
                  <a:pt x="4116374" y="1104900"/>
                </a:lnTo>
                <a:lnTo>
                  <a:pt x="4116374" y="0"/>
                </a:lnTo>
                <a:close/>
              </a:path>
            </a:pathLst>
          </a:custGeom>
          <a:solidFill>
            <a:srgbClr val="DAD1D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88051" y="1220494"/>
            <a:ext cx="4114165" cy="1454150"/>
          </a:xfrm>
          <a:custGeom>
            <a:avLst/>
            <a:gdLst/>
            <a:ahLst/>
            <a:cxnLst/>
            <a:rect l="l" t="t" r="r" b="b"/>
            <a:pathLst>
              <a:path w="4114165" h="1454150">
                <a:moveTo>
                  <a:pt x="411360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454124"/>
                </a:lnTo>
                <a:lnTo>
                  <a:pt x="3999306" y="1454124"/>
                </a:lnTo>
                <a:lnTo>
                  <a:pt x="4065385" y="1452338"/>
                </a:lnTo>
                <a:lnTo>
                  <a:pt x="4099318" y="1439837"/>
                </a:lnTo>
                <a:lnTo>
                  <a:pt x="4111820" y="1405904"/>
                </a:lnTo>
                <a:lnTo>
                  <a:pt x="4113606" y="1339824"/>
                </a:lnTo>
                <a:lnTo>
                  <a:pt x="4113606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28662" y="1254556"/>
            <a:ext cx="4035425" cy="278130"/>
          </a:xfrm>
          <a:custGeom>
            <a:avLst/>
            <a:gdLst/>
            <a:ahLst/>
            <a:cxnLst/>
            <a:rect l="l" t="t" r="r" b="b"/>
            <a:pathLst>
              <a:path w="4035425" h="278130">
                <a:moveTo>
                  <a:pt x="40353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5361" y="277977"/>
                </a:lnTo>
                <a:lnTo>
                  <a:pt x="40353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326005">
              <a:lnSpc>
                <a:spcPct val="100000"/>
              </a:lnSpc>
              <a:spcBef>
                <a:spcPts val="100"/>
              </a:spcBef>
            </a:pPr>
            <a:r>
              <a:rPr dirty="0" spc="65"/>
              <a:t>Sha</a:t>
            </a:r>
            <a:r>
              <a:rPr dirty="0" spc="40"/>
              <a:t>r</a:t>
            </a:r>
            <a:r>
              <a:rPr dirty="0"/>
              <a:t>e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5709175" y="1219833"/>
            <a:ext cx="3966845" cy="990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Share projects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with others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in the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room.  Organize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flying character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showcase.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Ask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half  the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room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show their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projects,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while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others  view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them. Then</a:t>
            </a:r>
            <a:r>
              <a:rPr dirty="0" sz="1500" spc="-4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switch.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92705" y="944417"/>
            <a:ext cx="34861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55" b="1">
                <a:solidFill>
                  <a:srgbClr val="642B73"/>
                </a:solidFill>
                <a:latin typeface="Roboto"/>
                <a:cs typeface="Roboto"/>
              </a:rPr>
              <a:t>S</a:t>
            </a:r>
            <a:r>
              <a:rPr dirty="0" sz="700" spc="65" b="1">
                <a:solidFill>
                  <a:srgbClr val="642B73"/>
                </a:solidFill>
                <a:latin typeface="Roboto"/>
                <a:cs typeface="Roboto"/>
              </a:rPr>
              <a:t>H</a:t>
            </a:r>
            <a:r>
              <a:rPr dirty="0" sz="700" spc="55" b="1">
                <a:solidFill>
                  <a:srgbClr val="642B73"/>
                </a:solidFill>
                <a:latin typeface="Roboto"/>
                <a:cs typeface="Roboto"/>
              </a:rPr>
              <a:t>ARE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9484271" y="725239"/>
            <a:ext cx="357513" cy="21026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710378" y="4939791"/>
            <a:ext cx="4121150" cy="2121535"/>
          </a:xfrm>
          <a:custGeom>
            <a:avLst/>
            <a:gdLst/>
            <a:ahLst/>
            <a:cxnLst/>
            <a:rect l="l" t="t" r="r" b="b"/>
            <a:pathLst>
              <a:path w="4121150" h="2121534">
                <a:moveTo>
                  <a:pt x="4120997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299"/>
                </a:lnTo>
                <a:lnTo>
                  <a:pt x="0" y="2121407"/>
                </a:lnTo>
                <a:lnTo>
                  <a:pt x="4006697" y="2121407"/>
                </a:lnTo>
                <a:lnTo>
                  <a:pt x="4072777" y="2119622"/>
                </a:lnTo>
                <a:lnTo>
                  <a:pt x="4106710" y="2107120"/>
                </a:lnTo>
                <a:lnTo>
                  <a:pt x="4119211" y="2073187"/>
                </a:lnTo>
                <a:lnTo>
                  <a:pt x="4120997" y="2007107"/>
                </a:lnTo>
                <a:lnTo>
                  <a:pt x="4120997" y="0"/>
                </a:lnTo>
                <a:close/>
              </a:path>
            </a:pathLst>
          </a:custGeom>
          <a:solidFill>
            <a:srgbClr val="E6EDD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760720" y="2416949"/>
            <a:ext cx="4028440" cy="285115"/>
          </a:xfrm>
          <a:custGeom>
            <a:avLst/>
            <a:gdLst/>
            <a:ahLst/>
            <a:cxnLst/>
            <a:rect l="l" t="t" r="r" b="b"/>
            <a:pathLst>
              <a:path w="4028440" h="285114">
                <a:moveTo>
                  <a:pt x="4027932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84594"/>
                </a:lnTo>
                <a:lnTo>
                  <a:pt x="4027932" y="284594"/>
                </a:lnTo>
                <a:lnTo>
                  <a:pt x="40279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5866891" y="2463038"/>
            <a:ext cx="303149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642B73"/>
                </a:solidFill>
                <a:latin typeface="Roboto"/>
                <a:cs typeface="Roboto"/>
              </a:rPr>
              <a:t>Suggest that </a:t>
            </a:r>
            <a:r>
              <a:rPr dirty="0" sz="1000" spc="-5" b="1">
                <a:solidFill>
                  <a:srgbClr val="642B73"/>
                </a:solidFill>
                <a:latin typeface="Roboto"/>
                <a:cs typeface="Roboto"/>
              </a:rPr>
              <a:t>they ask </a:t>
            </a:r>
            <a:r>
              <a:rPr dirty="0" sz="1000" b="1">
                <a:solidFill>
                  <a:srgbClr val="642B73"/>
                </a:solidFill>
                <a:latin typeface="Roboto"/>
                <a:cs typeface="Roboto"/>
              </a:rPr>
              <a:t>each </a:t>
            </a:r>
            <a:r>
              <a:rPr dirty="0" sz="1000" spc="-5" b="1">
                <a:solidFill>
                  <a:srgbClr val="642B73"/>
                </a:solidFill>
                <a:latin typeface="Roboto"/>
                <a:cs typeface="Roboto"/>
              </a:rPr>
              <a:t>other </a:t>
            </a:r>
            <a:r>
              <a:rPr dirty="0" sz="1000" b="1">
                <a:solidFill>
                  <a:srgbClr val="642B73"/>
                </a:solidFill>
                <a:latin typeface="Roboto"/>
                <a:cs typeface="Roboto"/>
              </a:rPr>
              <a:t>questions, </a:t>
            </a:r>
            <a:r>
              <a:rPr dirty="0" sz="1000" spc="-5" b="1">
                <a:solidFill>
                  <a:srgbClr val="642B73"/>
                </a:solidFill>
                <a:latin typeface="Roboto"/>
                <a:cs typeface="Roboto"/>
              </a:rPr>
              <a:t>such</a:t>
            </a:r>
            <a:r>
              <a:rPr dirty="0" sz="1000" spc="-70" b="1">
                <a:solidFill>
                  <a:srgbClr val="642B73"/>
                </a:solidFill>
                <a:latin typeface="Roboto"/>
                <a:cs typeface="Roboto"/>
              </a:rPr>
              <a:t> </a:t>
            </a:r>
            <a:r>
              <a:rPr dirty="0" sz="1000" spc="-5" b="1">
                <a:solidFill>
                  <a:srgbClr val="642B73"/>
                </a:solidFill>
                <a:latin typeface="Roboto"/>
                <a:cs typeface="Roboto"/>
              </a:rPr>
              <a:t>as: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9688194" y="7446873"/>
            <a:ext cx="141605" cy="14160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648770" y="7446873"/>
            <a:ext cx="141604" cy="14160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5723564" y="7113550"/>
            <a:ext cx="3529329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 b="1">
                <a:solidFill>
                  <a:srgbClr val="4C4D4F"/>
                </a:solidFill>
                <a:latin typeface="Roboto"/>
                <a:cs typeface="Roboto"/>
              </a:rPr>
              <a:t>Scratch is </a:t>
            </a:r>
            <a:r>
              <a:rPr dirty="0" sz="800" b="1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800" spc="-5" b="1">
                <a:solidFill>
                  <a:srgbClr val="4C4D4F"/>
                </a:solidFill>
                <a:latin typeface="Roboto"/>
                <a:cs typeface="Roboto"/>
              </a:rPr>
              <a:t>project of </a:t>
            </a:r>
            <a:r>
              <a:rPr dirty="0" sz="800" b="1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800" spc="-5" b="1">
                <a:solidFill>
                  <a:srgbClr val="4C4D4F"/>
                </a:solidFill>
                <a:latin typeface="Roboto"/>
                <a:cs typeface="Roboto"/>
              </a:rPr>
              <a:t>Lifelong </a:t>
            </a:r>
            <a:r>
              <a:rPr dirty="0" sz="800" b="1">
                <a:solidFill>
                  <a:srgbClr val="4C4D4F"/>
                </a:solidFill>
                <a:latin typeface="Roboto"/>
                <a:cs typeface="Roboto"/>
              </a:rPr>
              <a:t>Kindergarten </a:t>
            </a:r>
            <a:r>
              <a:rPr dirty="0" sz="800" spc="-10" b="1">
                <a:solidFill>
                  <a:srgbClr val="4C4D4F"/>
                </a:solidFill>
                <a:latin typeface="Roboto"/>
                <a:cs typeface="Roboto"/>
              </a:rPr>
              <a:t>Group </a:t>
            </a:r>
            <a:r>
              <a:rPr dirty="0" sz="800" spc="-5" b="1">
                <a:solidFill>
                  <a:srgbClr val="4C4D4F"/>
                </a:solidFill>
                <a:latin typeface="Roboto"/>
                <a:cs typeface="Roboto"/>
              </a:rPr>
              <a:t>at </a:t>
            </a:r>
            <a:r>
              <a:rPr dirty="0" sz="800" b="1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800" spc="-5" b="1">
                <a:solidFill>
                  <a:srgbClr val="4C4D4F"/>
                </a:solidFill>
                <a:latin typeface="Roboto"/>
                <a:cs typeface="Roboto"/>
              </a:rPr>
              <a:t>MIT </a:t>
            </a:r>
            <a:r>
              <a:rPr dirty="0" sz="800" b="1">
                <a:solidFill>
                  <a:srgbClr val="4C4D4F"/>
                </a:solidFill>
                <a:latin typeface="Roboto"/>
                <a:cs typeface="Roboto"/>
              </a:rPr>
              <a:t>Media</a:t>
            </a:r>
            <a:r>
              <a:rPr dirty="0" sz="800" spc="-40" b="1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800" b="1">
                <a:solidFill>
                  <a:srgbClr val="4C4D4F"/>
                </a:solidFill>
                <a:latin typeface="Roboto"/>
                <a:cs typeface="Roboto"/>
              </a:rPr>
              <a:t>Lab.</a:t>
            </a:r>
            <a:endParaRPr sz="800">
              <a:latin typeface="Roboto"/>
              <a:cs typeface="Roboto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686992" y="2806700"/>
            <a:ext cx="4114165" cy="2374900"/>
          </a:xfrm>
          <a:custGeom>
            <a:avLst/>
            <a:gdLst/>
            <a:ahLst/>
            <a:cxnLst/>
            <a:rect l="l" t="t" r="r" b="b"/>
            <a:pathLst>
              <a:path w="4114165" h="2374900">
                <a:moveTo>
                  <a:pt x="411360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374900"/>
                </a:lnTo>
                <a:lnTo>
                  <a:pt x="3999306" y="2374900"/>
                </a:lnTo>
                <a:lnTo>
                  <a:pt x="4065385" y="2373114"/>
                </a:lnTo>
                <a:lnTo>
                  <a:pt x="4099318" y="2360612"/>
                </a:lnTo>
                <a:lnTo>
                  <a:pt x="4111820" y="2326679"/>
                </a:lnTo>
                <a:lnTo>
                  <a:pt x="4113606" y="2260600"/>
                </a:lnTo>
                <a:lnTo>
                  <a:pt x="4113606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727602" y="2840762"/>
            <a:ext cx="4035425" cy="278130"/>
          </a:xfrm>
          <a:custGeom>
            <a:avLst/>
            <a:gdLst/>
            <a:ahLst/>
            <a:cxnLst/>
            <a:rect l="l" t="t" r="r" b="b"/>
            <a:pathLst>
              <a:path w="4035425" h="278130">
                <a:moveTo>
                  <a:pt x="40353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5361" y="277977"/>
                </a:lnTo>
                <a:lnTo>
                  <a:pt x="40353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809417" y="1288680"/>
            <a:ext cx="2382520" cy="1216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 b="1">
                <a:solidFill>
                  <a:srgbClr val="FF4C6B"/>
                </a:solidFill>
                <a:latin typeface="Roboto"/>
                <a:cs typeface="Roboto"/>
              </a:rPr>
              <a:t>More </a:t>
            </a:r>
            <a:r>
              <a:rPr dirty="0" sz="1000" b="1">
                <a:solidFill>
                  <a:srgbClr val="FF4C6B"/>
                </a:solidFill>
                <a:latin typeface="Roboto"/>
                <a:cs typeface="Roboto"/>
              </a:rPr>
              <a:t>Things </a:t>
            </a:r>
            <a:r>
              <a:rPr dirty="0" sz="1000" spc="-10" b="1">
                <a:solidFill>
                  <a:srgbClr val="FF4C6B"/>
                </a:solidFill>
                <a:latin typeface="Roboto"/>
                <a:cs typeface="Roboto"/>
              </a:rPr>
              <a:t>to</a:t>
            </a:r>
            <a:r>
              <a:rPr dirty="0" sz="1000" spc="-65" b="1">
                <a:solidFill>
                  <a:srgbClr val="FF4C6B"/>
                </a:solidFill>
                <a:latin typeface="Roboto"/>
                <a:cs typeface="Roboto"/>
              </a:rPr>
              <a:t> </a:t>
            </a:r>
            <a:r>
              <a:rPr dirty="0" sz="1000" spc="-10" b="1">
                <a:solidFill>
                  <a:srgbClr val="FF4C6B"/>
                </a:solidFill>
                <a:latin typeface="Roboto"/>
                <a:cs typeface="Roboto"/>
              </a:rPr>
              <a:t>Try</a:t>
            </a:r>
            <a:endParaRPr sz="10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50">
              <a:latin typeface="Roboto"/>
              <a:cs typeface="Roboto"/>
            </a:endParaRPr>
          </a:p>
          <a:p>
            <a:pPr marL="100965" indent="-73025">
              <a:lnSpc>
                <a:spcPct val="100000"/>
              </a:lnSpc>
              <a:buClr>
                <a:srgbClr val="FF4C6B"/>
              </a:buClr>
              <a:buFont typeface="Roboto-Light"/>
              <a:buChar char="•"/>
              <a:tabLst>
                <a:tab pos="101600" algn="l"/>
              </a:tabLst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Switch costumes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change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</a:t>
            </a:r>
            <a:r>
              <a:rPr dirty="0" sz="1000" spc="-4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scenery.</a:t>
            </a:r>
            <a:endParaRPr sz="1000">
              <a:latin typeface="Roboto"/>
              <a:cs typeface="Roboto"/>
            </a:endParaRPr>
          </a:p>
          <a:p>
            <a:pPr marL="123189" marR="213995" indent="-94615">
              <a:lnSpc>
                <a:spcPct val="108300"/>
              </a:lnSpc>
              <a:buClr>
                <a:srgbClr val="FF4C6B"/>
              </a:buClr>
              <a:buFont typeface="Roboto-Light"/>
              <a:buChar char="•"/>
              <a:tabLst>
                <a:tab pos="101600" algn="l"/>
              </a:tabLst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Make your character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move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when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you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press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000" spc="-20">
                <a:solidFill>
                  <a:srgbClr val="4C4D4F"/>
                </a:solidFill>
                <a:latin typeface="Roboto"/>
                <a:cs typeface="Roboto"/>
              </a:rPr>
              <a:t>key.</a:t>
            </a:r>
            <a:endParaRPr sz="1000">
              <a:latin typeface="Roboto"/>
              <a:cs typeface="Roboto"/>
            </a:endParaRPr>
          </a:p>
          <a:p>
            <a:pPr marL="100965" indent="-73025">
              <a:lnSpc>
                <a:spcPct val="100000"/>
              </a:lnSpc>
              <a:spcBef>
                <a:spcPts val="100"/>
              </a:spcBef>
              <a:buClr>
                <a:srgbClr val="FF4C6B"/>
              </a:buClr>
              <a:buFont typeface="Roboto-Light"/>
              <a:buChar char="•"/>
              <a:tabLst>
                <a:tab pos="101600" algn="l"/>
              </a:tabLst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Add clouds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and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other floating</a:t>
            </a:r>
            <a:r>
              <a:rPr dirty="0" sz="1000" spc="-7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objects.</a:t>
            </a:r>
            <a:endParaRPr sz="1000">
              <a:latin typeface="Roboto"/>
              <a:cs typeface="Roboto"/>
            </a:endParaRPr>
          </a:p>
          <a:p>
            <a:pPr marL="100965" indent="-73025">
              <a:lnSpc>
                <a:spcPct val="100000"/>
              </a:lnSpc>
              <a:spcBef>
                <a:spcPts val="100"/>
              </a:spcBef>
              <a:buClr>
                <a:srgbClr val="FF4C6B"/>
              </a:buClr>
              <a:buFont typeface="Roboto-Light"/>
              <a:buChar char="•"/>
              <a:tabLst>
                <a:tab pos="101600" algn="l"/>
              </a:tabLst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Score points when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touching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an</a:t>
            </a:r>
            <a:r>
              <a:rPr dirty="0" sz="1000" spc="-4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object.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10259" y="2894710"/>
            <a:ext cx="3792854" cy="20770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 b="1">
                <a:solidFill>
                  <a:srgbClr val="FF4C6B"/>
                </a:solidFill>
                <a:latin typeface="Roboto"/>
                <a:cs typeface="Roboto"/>
              </a:rPr>
              <a:t>Encourage</a:t>
            </a:r>
            <a:r>
              <a:rPr dirty="0" sz="1000" spc="-10" b="1">
                <a:solidFill>
                  <a:srgbClr val="FF4C6B"/>
                </a:solidFill>
                <a:latin typeface="Roboto"/>
                <a:cs typeface="Roboto"/>
              </a:rPr>
              <a:t> </a:t>
            </a:r>
            <a:r>
              <a:rPr dirty="0" sz="1000" b="1">
                <a:solidFill>
                  <a:srgbClr val="FF4C6B"/>
                </a:solidFill>
                <a:latin typeface="Roboto"/>
                <a:cs typeface="Roboto"/>
              </a:rPr>
              <a:t>Debugging</a:t>
            </a:r>
            <a:endParaRPr sz="10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Roboto"/>
              <a:cs typeface="Roboto"/>
            </a:endParaRPr>
          </a:p>
          <a:p>
            <a:pPr marL="27940" marR="194945">
              <a:lnSpc>
                <a:spcPct val="108300"/>
              </a:lnSpc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Here are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some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strategies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suggest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help participants </a:t>
            </a: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fix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any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bugs or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difficulties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they</a:t>
            </a:r>
            <a:r>
              <a:rPr dirty="0" sz="1000" spc="1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encounter:</a:t>
            </a:r>
            <a:endParaRPr sz="1000">
              <a:latin typeface="Roboto"/>
              <a:cs typeface="Roboto"/>
            </a:endParaRPr>
          </a:p>
          <a:p>
            <a:pPr marL="102235" indent="-74295">
              <a:lnSpc>
                <a:spcPct val="100000"/>
              </a:lnSpc>
              <a:spcBef>
                <a:spcPts val="800"/>
              </a:spcBef>
              <a:buClr>
                <a:srgbClr val="FF4C6B"/>
              </a:buClr>
              <a:buChar char="•"/>
              <a:tabLst>
                <a:tab pos="102235" algn="l"/>
              </a:tabLst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When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stuck, talk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out what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you’re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working on with</a:t>
            </a: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someone.</a:t>
            </a:r>
            <a:endParaRPr sz="1000">
              <a:latin typeface="Roboto"/>
              <a:cs typeface="Roboto"/>
            </a:endParaRPr>
          </a:p>
          <a:p>
            <a:pPr marL="121920" marR="6985" indent="-94615">
              <a:lnSpc>
                <a:spcPct val="108300"/>
              </a:lnSpc>
              <a:buClr>
                <a:srgbClr val="FF4C6B"/>
              </a:buClr>
              <a:buChar char="•"/>
              <a:tabLst>
                <a:tab pos="99695" algn="l"/>
              </a:tabLst>
            </a:pP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Try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out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small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bits of code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at a time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figure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out </a:t>
            </a: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what’s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happening  at each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step.</a:t>
            </a:r>
            <a:endParaRPr sz="1000">
              <a:latin typeface="Roboto"/>
              <a:cs typeface="Roboto"/>
            </a:endParaRPr>
          </a:p>
          <a:p>
            <a:pPr marL="121920" marR="5080" indent="-94615">
              <a:lnSpc>
                <a:spcPct val="108300"/>
              </a:lnSpc>
              <a:buClr>
                <a:srgbClr val="FF4C6B"/>
              </a:buClr>
              <a:buChar char="•"/>
              <a:tabLst>
                <a:tab pos="102235" algn="l"/>
              </a:tabLst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Look closely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at the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blocks on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tutorial or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activity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cards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see if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they are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same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or different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from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blocks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you’re</a:t>
            </a:r>
            <a:r>
              <a:rPr dirty="0" sz="1000" spc="1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using.</a:t>
            </a:r>
            <a:endParaRPr sz="1000">
              <a:latin typeface="Roboto"/>
              <a:cs typeface="Roboto"/>
            </a:endParaRPr>
          </a:p>
          <a:p>
            <a:pPr marL="121920" marR="110489" indent="-94615">
              <a:lnSpc>
                <a:spcPct val="108300"/>
              </a:lnSpc>
              <a:buClr>
                <a:srgbClr val="FF4C6B"/>
              </a:buClr>
              <a:buChar char="•"/>
              <a:tabLst>
                <a:tab pos="102235" algn="l"/>
              </a:tabLst>
            </a:pP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Remember that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bugs always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arise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when creating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computer 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program.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Debugging is a helpful skill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know not just in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coding,  but throughout life.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874672" y="2794806"/>
            <a:ext cx="1815464" cy="684530"/>
          </a:xfrm>
          <a:custGeom>
            <a:avLst/>
            <a:gdLst/>
            <a:ahLst/>
            <a:cxnLst/>
            <a:rect l="l" t="t" r="r" b="b"/>
            <a:pathLst>
              <a:path w="1815465" h="684529">
                <a:moveTo>
                  <a:pt x="317881" y="520788"/>
                </a:moveTo>
                <a:lnTo>
                  <a:pt x="189344" y="520788"/>
                </a:lnTo>
                <a:lnTo>
                  <a:pt x="178283" y="583185"/>
                </a:lnTo>
                <a:lnTo>
                  <a:pt x="189390" y="621010"/>
                </a:lnTo>
                <a:lnTo>
                  <a:pt x="235980" y="649587"/>
                </a:lnTo>
                <a:lnTo>
                  <a:pt x="331368" y="684237"/>
                </a:lnTo>
                <a:lnTo>
                  <a:pt x="303702" y="635585"/>
                </a:lnTo>
                <a:lnTo>
                  <a:pt x="300054" y="582749"/>
                </a:lnTo>
                <a:lnTo>
                  <a:pt x="308692" y="539794"/>
                </a:lnTo>
                <a:lnTo>
                  <a:pt x="317881" y="520788"/>
                </a:lnTo>
                <a:close/>
              </a:path>
              <a:path w="1815465" h="684529">
                <a:moveTo>
                  <a:pt x="1733372" y="0"/>
                </a:moveTo>
                <a:lnTo>
                  <a:pt x="81940" y="0"/>
                </a:lnTo>
                <a:lnTo>
                  <a:pt x="34568" y="1703"/>
                </a:lnTo>
                <a:lnTo>
                  <a:pt x="10242" y="13625"/>
                </a:lnTo>
                <a:lnTo>
                  <a:pt x="1280" y="45986"/>
                </a:lnTo>
                <a:lnTo>
                  <a:pt x="0" y="109004"/>
                </a:lnTo>
                <a:lnTo>
                  <a:pt x="0" y="411784"/>
                </a:lnTo>
                <a:lnTo>
                  <a:pt x="1280" y="474802"/>
                </a:lnTo>
                <a:lnTo>
                  <a:pt x="10242" y="507163"/>
                </a:lnTo>
                <a:lnTo>
                  <a:pt x="34568" y="519085"/>
                </a:lnTo>
                <a:lnTo>
                  <a:pt x="81940" y="520788"/>
                </a:lnTo>
                <a:lnTo>
                  <a:pt x="1733372" y="520788"/>
                </a:lnTo>
                <a:lnTo>
                  <a:pt x="1780743" y="519085"/>
                </a:lnTo>
                <a:lnTo>
                  <a:pt x="1805070" y="507163"/>
                </a:lnTo>
                <a:lnTo>
                  <a:pt x="1814032" y="474802"/>
                </a:lnTo>
                <a:lnTo>
                  <a:pt x="1815312" y="411784"/>
                </a:lnTo>
                <a:lnTo>
                  <a:pt x="1815312" y="109004"/>
                </a:lnTo>
                <a:lnTo>
                  <a:pt x="1814032" y="45986"/>
                </a:lnTo>
                <a:lnTo>
                  <a:pt x="1805070" y="13625"/>
                </a:lnTo>
                <a:lnTo>
                  <a:pt x="1780743" y="1703"/>
                </a:lnTo>
                <a:lnTo>
                  <a:pt x="17333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874672" y="2934084"/>
            <a:ext cx="0" cy="230504"/>
          </a:xfrm>
          <a:custGeom>
            <a:avLst/>
            <a:gdLst/>
            <a:ahLst/>
            <a:cxnLst/>
            <a:rect l="l" t="t" r="r" b="b"/>
            <a:pathLst>
              <a:path w="0" h="230505">
                <a:moveTo>
                  <a:pt x="0" y="230263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884308" y="2803984"/>
            <a:ext cx="36195" cy="46990"/>
          </a:xfrm>
          <a:custGeom>
            <a:avLst/>
            <a:gdLst/>
            <a:ahLst/>
            <a:cxnLst/>
            <a:rect l="l" t="t" r="r" b="b"/>
            <a:pathLst>
              <a:path w="36195" h="46989">
                <a:moveTo>
                  <a:pt x="0" y="46964"/>
                </a:moveTo>
                <a:lnTo>
                  <a:pt x="5768" y="33497"/>
                </a:lnTo>
                <a:lnTo>
                  <a:pt x="13471" y="20681"/>
                </a:lnTo>
                <a:lnTo>
                  <a:pt x="23388" y="9267"/>
                </a:lnTo>
                <a:lnTo>
                  <a:pt x="35801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001074" y="2794803"/>
            <a:ext cx="1575435" cy="0"/>
          </a:xfrm>
          <a:custGeom>
            <a:avLst/>
            <a:gdLst/>
            <a:ahLst/>
            <a:cxnLst/>
            <a:rect l="l" t="t" r="r" b="b"/>
            <a:pathLst>
              <a:path w="1575434" h="0">
                <a:moveTo>
                  <a:pt x="0" y="0"/>
                </a:moveTo>
                <a:lnTo>
                  <a:pt x="1575206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7657055" y="2814553"/>
            <a:ext cx="29209" cy="52069"/>
          </a:xfrm>
          <a:custGeom>
            <a:avLst/>
            <a:gdLst/>
            <a:ahLst/>
            <a:cxnLst/>
            <a:rect l="l" t="t" r="r" b="b"/>
            <a:pathLst>
              <a:path w="29209" h="52069">
                <a:moveTo>
                  <a:pt x="0" y="0"/>
                </a:moveTo>
                <a:lnTo>
                  <a:pt x="8868" y="9009"/>
                </a:lnTo>
                <a:lnTo>
                  <a:pt x="16943" y="20415"/>
                </a:lnTo>
                <a:lnTo>
                  <a:pt x="23801" y="34497"/>
                </a:lnTo>
                <a:lnTo>
                  <a:pt x="29019" y="51536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7689977" y="2946049"/>
            <a:ext cx="0" cy="230504"/>
          </a:xfrm>
          <a:custGeom>
            <a:avLst/>
            <a:gdLst/>
            <a:ahLst/>
            <a:cxnLst/>
            <a:rect l="l" t="t" r="r" b="b"/>
            <a:pathLst>
              <a:path w="0" h="230505">
                <a:moveTo>
                  <a:pt x="0" y="0"/>
                </a:moveTo>
                <a:lnTo>
                  <a:pt x="0" y="230263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7644540" y="3259448"/>
            <a:ext cx="36195" cy="46990"/>
          </a:xfrm>
          <a:custGeom>
            <a:avLst/>
            <a:gdLst/>
            <a:ahLst/>
            <a:cxnLst/>
            <a:rect l="l" t="t" r="r" b="b"/>
            <a:pathLst>
              <a:path w="36195" h="46989">
                <a:moveTo>
                  <a:pt x="35801" y="0"/>
                </a:moveTo>
                <a:lnTo>
                  <a:pt x="30032" y="13467"/>
                </a:lnTo>
                <a:lnTo>
                  <a:pt x="22329" y="26282"/>
                </a:lnTo>
                <a:lnTo>
                  <a:pt x="12412" y="37697"/>
                </a:lnTo>
                <a:lnTo>
                  <a:pt x="0" y="46964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224367" y="3315594"/>
            <a:ext cx="1260475" cy="0"/>
          </a:xfrm>
          <a:custGeom>
            <a:avLst/>
            <a:gdLst/>
            <a:ahLst/>
            <a:cxnLst/>
            <a:rect l="l" t="t" r="r" b="b"/>
            <a:pathLst>
              <a:path w="1260475" h="0">
                <a:moveTo>
                  <a:pt x="126004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174252" y="3353227"/>
            <a:ext cx="14604" cy="102870"/>
          </a:xfrm>
          <a:custGeom>
            <a:avLst/>
            <a:gdLst/>
            <a:ahLst/>
            <a:cxnLst/>
            <a:rect l="l" t="t" r="r" b="b"/>
            <a:pathLst>
              <a:path w="14604" h="102870">
                <a:moveTo>
                  <a:pt x="4149" y="0"/>
                </a:moveTo>
                <a:lnTo>
                  <a:pt x="538" y="23647"/>
                </a:lnTo>
                <a:lnTo>
                  <a:pt x="0" y="49844"/>
                </a:lnTo>
                <a:lnTo>
                  <a:pt x="4028" y="76798"/>
                </a:lnTo>
                <a:lnTo>
                  <a:pt x="14119" y="102717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062133" y="3344876"/>
            <a:ext cx="106680" cy="118110"/>
          </a:xfrm>
          <a:custGeom>
            <a:avLst/>
            <a:gdLst/>
            <a:ahLst/>
            <a:cxnLst/>
            <a:rect l="l" t="t" r="r" b="b"/>
            <a:pathLst>
              <a:path w="106679" h="118110">
                <a:moveTo>
                  <a:pt x="106337" y="117754"/>
                </a:moveTo>
                <a:lnTo>
                  <a:pt x="73328" y="98717"/>
                </a:lnTo>
                <a:lnTo>
                  <a:pt x="40000" y="72645"/>
                </a:lnTo>
                <a:lnTo>
                  <a:pt x="13255" y="39689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5983467" y="3315594"/>
            <a:ext cx="43815" cy="0"/>
          </a:xfrm>
          <a:custGeom>
            <a:avLst/>
            <a:gdLst/>
            <a:ahLst/>
            <a:cxnLst/>
            <a:rect l="l" t="t" r="r" b="b"/>
            <a:pathLst>
              <a:path w="43814" h="0">
                <a:moveTo>
                  <a:pt x="43446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5878574" y="3244308"/>
            <a:ext cx="29209" cy="52069"/>
          </a:xfrm>
          <a:custGeom>
            <a:avLst/>
            <a:gdLst/>
            <a:ahLst/>
            <a:cxnLst/>
            <a:rect l="l" t="t" r="r" b="b"/>
            <a:pathLst>
              <a:path w="29210" h="52070">
                <a:moveTo>
                  <a:pt x="29019" y="51536"/>
                </a:moveTo>
                <a:lnTo>
                  <a:pt x="20150" y="42526"/>
                </a:lnTo>
                <a:lnTo>
                  <a:pt x="12076" y="31121"/>
                </a:lnTo>
                <a:lnTo>
                  <a:pt x="5218" y="17039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5874672" y="2881697"/>
            <a:ext cx="2540" cy="40640"/>
          </a:xfrm>
          <a:custGeom>
            <a:avLst/>
            <a:gdLst/>
            <a:ahLst/>
            <a:cxnLst/>
            <a:rect l="l" t="t" r="r" b="b"/>
            <a:pathLst>
              <a:path w="2539" h="40639">
                <a:moveTo>
                  <a:pt x="0" y="40424"/>
                </a:moveTo>
                <a:lnTo>
                  <a:pt x="0" y="22110"/>
                </a:lnTo>
                <a:lnTo>
                  <a:pt x="0" y="12979"/>
                </a:lnTo>
                <a:lnTo>
                  <a:pt x="1981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934666" y="2794803"/>
            <a:ext cx="41275" cy="3175"/>
          </a:xfrm>
          <a:custGeom>
            <a:avLst/>
            <a:gdLst/>
            <a:ahLst/>
            <a:cxnLst/>
            <a:rect l="l" t="t" r="r" b="b"/>
            <a:pathLst>
              <a:path w="41275" h="3175">
                <a:moveTo>
                  <a:pt x="0" y="2971"/>
                </a:moveTo>
                <a:lnTo>
                  <a:pt x="6565" y="1066"/>
                </a:lnTo>
                <a:lnTo>
                  <a:pt x="13855" y="0"/>
                </a:lnTo>
                <a:lnTo>
                  <a:pt x="21945" y="0"/>
                </a:lnTo>
                <a:lnTo>
                  <a:pt x="40995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7588981" y="2794803"/>
            <a:ext cx="41275" cy="4445"/>
          </a:xfrm>
          <a:custGeom>
            <a:avLst/>
            <a:gdLst/>
            <a:ahLst/>
            <a:cxnLst/>
            <a:rect l="l" t="t" r="r" b="b"/>
            <a:pathLst>
              <a:path w="41275" h="4444">
                <a:moveTo>
                  <a:pt x="0" y="0"/>
                </a:moveTo>
                <a:lnTo>
                  <a:pt x="19062" y="0"/>
                </a:lnTo>
                <a:lnTo>
                  <a:pt x="28384" y="0"/>
                </a:lnTo>
                <a:lnTo>
                  <a:pt x="40754" y="419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7688739" y="2881684"/>
            <a:ext cx="1270" cy="40640"/>
          </a:xfrm>
          <a:custGeom>
            <a:avLst/>
            <a:gdLst/>
            <a:ahLst/>
            <a:cxnLst/>
            <a:rect l="l" t="t" r="r" b="b"/>
            <a:pathLst>
              <a:path w="1270" h="40639">
                <a:moveTo>
                  <a:pt x="0" y="0"/>
                </a:moveTo>
                <a:lnTo>
                  <a:pt x="800" y="6819"/>
                </a:lnTo>
                <a:lnTo>
                  <a:pt x="1244" y="14185"/>
                </a:lnTo>
                <a:lnTo>
                  <a:pt x="1244" y="22123"/>
                </a:lnTo>
                <a:lnTo>
                  <a:pt x="1244" y="40436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7687990" y="3188275"/>
            <a:ext cx="2540" cy="40640"/>
          </a:xfrm>
          <a:custGeom>
            <a:avLst/>
            <a:gdLst/>
            <a:ahLst/>
            <a:cxnLst/>
            <a:rect l="l" t="t" r="r" b="b"/>
            <a:pathLst>
              <a:path w="2540" h="40639">
                <a:moveTo>
                  <a:pt x="1993" y="0"/>
                </a:moveTo>
                <a:lnTo>
                  <a:pt x="1993" y="18313"/>
                </a:lnTo>
                <a:lnTo>
                  <a:pt x="1993" y="27444"/>
                </a:lnTo>
                <a:lnTo>
                  <a:pt x="0" y="40424"/>
                </a:lnTo>
              </a:path>
            </a:pathLst>
          </a:custGeom>
          <a:ln w="12699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7585095" y="3312621"/>
            <a:ext cx="45085" cy="3175"/>
          </a:xfrm>
          <a:custGeom>
            <a:avLst/>
            <a:gdLst/>
            <a:ahLst/>
            <a:cxnLst/>
            <a:rect l="l" t="t" r="r" b="b"/>
            <a:pathLst>
              <a:path w="45084" h="3175">
                <a:moveTo>
                  <a:pt x="44881" y="0"/>
                </a:moveTo>
                <a:lnTo>
                  <a:pt x="38315" y="1917"/>
                </a:lnTo>
                <a:lnTo>
                  <a:pt x="31026" y="2971"/>
                </a:lnTo>
                <a:lnTo>
                  <a:pt x="22948" y="2971"/>
                </a:lnTo>
                <a:lnTo>
                  <a:pt x="0" y="2971"/>
                </a:lnTo>
              </a:path>
            </a:pathLst>
          </a:custGeom>
          <a:ln w="12699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7509885" y="3315592"/>
            <a:ext cx="42545" cy="0"/>
          </a:xfrm>
          <a:custGeom>
            <a:avLst/>
            <a:gdLst/>
            <a:ahLst/>
            <a:cxnLst/>
            <a:rect l="l" t="t" r="r" b="b"/>
            <a:pathLst>
              <a:path w="42545" h="0">
                <a:moveTo>
                  <a:pt x="42024" y="0"/>
                </a:moveTo>
                <a:lnTo>
                  <a:pt x="19075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6184513" y="3315592"/>
            <a:ext cx="27305" cy="15875"/>
          </a:xfrm>
          <a:custGeom>
            <a:avLst/>
            <a:gdLst/>
            <a:ahLst/>
            <a:cxnLst/>
            <a:rect l="l" t="t" r="r" b="b"/>
            <a:pathLst>
              <a:path w="27304" h="15875">
                <a:moveTo>
                  <a:pt x="27127" y="0"/>
                </a:moveTo>
                <a:lnTo>
                  <a:pt x="8039" y="0"/>
                </a:lnTo>
                <a:lnTo>
                  <a:pt x="6388" y="698"/>
                </a:lnTo>
                <a:lnTo>
                  <a:pt x="3238" y="6477"/>
                </a:lnTo>
                <a:lnTo>
                  <a:pt x="0" y="15633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189403" y="3465617"/>
            <a:ext cx="17145" cy="13970"/>
          </a:xfrm>
          <a:custGeom>
            <a:avLst/>
            <a:gdLst/>
            <a:ahLst/>
            <a:cxnLst/>
            <a:rect l="l" t="t" r="r" b="b"/>
            <a:pathLst>
              <a:path w="17145" h="13970">
                <a:moveTo>
                  <a:pt x="5041" y="0"/>
                </a:moveTo>
                <a:lnTo>
                  <a:pt x="8394" y="4711"/>
                </a:lnTo>
                <a:lnTo>
                  <a:pt x="12242" y="9207"/>
                </a:lnTo>
                <a:lnTo>
                  <a:pt x="16637" y="13436"/>
                </a:lnTo>
                <a:lnTo>
                  <a:pt x="10185" y="11201"/>
                </a:lnTo>
                <a:lnTo>
                  <a:pt x="0" y="6819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6047417" y="3315592"/>
            <a:ext cx="17145" cy="17780"/>
          </a:xfrm>
          <a:custGeom>
            <a:avLst/>
            <a:gdLst/>
            <a:ahLst/>
            <a:cxnLst/>
            <a:rect l="l" t="t" r="r" b="b"/>
            <a:pathLst>
              <a:path w="17145" h="17779">
                <a:moveTo>
                  <a:pt x="14338" y="17741"/>
                </a:moveTo>
                <a:lnTo>
                  <a:pt x="14516" y="11988"/>
                </a:lnTo>
                <a:lnTo>
                  <a:pt x="15252" y="6070"/>
                </a:lnTo>
                <a:lnTo>
                  <a:pt x="16598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5934920" y="3311401"/>
            <a:ext cx="38735" cy="4445"/>
          </a:xfrm>
          <a:custGeom>
            <a:avLst/>
            <a:gdLst/>
            <a:ahLst/>
            <a:cxnLst/>
            <a:rect l="l" t="t" r="r" b="b"/>
            <a:pathLst>
              <a:path w="38735" h="4445">
                <a:moveTo>
                  <a:pt x="38290" y="4191"/>
                </a:moveTo>
                <a:lnTo>
                  <a:pt x="21691" y="4191"/>
                </a:lnTo>
                <a:lnTo>
                  <a:pt x="12357" y="4191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5874672" y="3188275"/>
            <a:ext cx="1270" cy="40640"/>
          </a:xfrm>
          <a:custGeom>
            <a:avLst/>
            <a:gdLst/>
            <a:ahLst/>
            <a:cxnLst/>
            <a:rect l="l" t="t" r="r" b="b"/>
            <a:pathLst>
              <a:path w="1270" h="40639">
                <a:moveTo>
                  <a:pt x="1244" y="40436"/>
                </a:moveTo>
                <a:lnTo>
                  <a:pt x="431" y="33616"/>
                </a:lnTo>
                <a:lnTo>
                  <a:pt x="0" y="26250"/>
                </a:lnTo>
                <a:lnTo>
                  <a:pt x="0" y="18313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 txBox="1"/>
          <p:nvPr/>
        </p:nvSpPr>
        <p:spPr>
          <a:xfrm>
            <a:off x="5974245" y="2835108"/>
            <a:ext cx="1553210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5" i="1">
                <a:solidFill>
                  <a:srgbClr val="231F20"/>
                </a:solidFill>
                <a:latin typeface="Roboto"/>
                <a:cs typeface="Roboto"/>
              </a:rPr>
              <a:t>What </a:t>
            </a:r>
            <a:r>
              <a:rPr dirty="0" sz="1000" i="1">
                <a:solidFill>
                  <a:srgbClr val="231F20"/>
                </a:solidFill>
                <a:latin typeface="Roboto"/>
                <a:cs typeface="Roboto"/>
              </a:rPr>
              <a:t>do </a:t>
            </a:r>
            <a:r>
              <a:rPr dirty="0" sz="1000" spc="-5" i="1">
                <a:solidFill>
                  <a:srgbClr val="231F20"/>
                </a:solidFill>
                <a:latin typeface="Roboto"/>
                <a:cs typeface="Roboto"/>
              </a:rPr>
              <a:t>you </a:t>
            </a:r>
            <a:r>
              <a:rPr dirty="0" sz="1000" spc="-10" i="1">
                <a:solidFill>
                  <a:srgbClr val="231F20"/>
                </a:solidFill>
                <a:latin typeface="Roboto"/>
                <a:cs typeface="Roboto"/>
              </a:rPr>
              <a:t>like </a:t>
            </a:r>
            <a:r>
              <a:rPr dirty="0" sz="1000" spc="-5" i="1">
                <a:solidFill>
                  <a:srgbClr val="231F20"/>
                </a:solidFill>
                <a:latin typeface="Roboto"/>
                <a:cs typeface="Roboto"/>
              </a:rPr>
              <a:t>best </a:t>
            </a:r>
            <a:r>
              <a:rPr dirty="0" sz="1000" i="1">
                <a:solidFill>
                  <a:srgbClr val="231F20"/>
                </a:solidFill>
                <a:latin typeface="Roboto"/>
                <a:cs typeface="Roboto"/>
              </a:rPr>
              <a:t>about  the </a:t>
            </a:r>
            <a:r>
              <a:rPr dirty="0" sz="1000" spc="-10" i="1">
                <a:solidFill>
                  <a:srgbClr val="231F20"/>
                </a:solidFill>
                <a:latin typeface="Roboto"/>
                <a:cs typeface="Roboto"/>
              </a:rPr>
              <a:t>project </a:t>
            </a:r>
            <a:r>
              <a:rPr dirty="0" sz="1000" spc="-5" i="1">
                <a:solidFill>
                  <a:srgbClr val="231F20"/>
                </a:solidFill>
                <a:latin typeface="Roboto"/>
                <a:cs typeface="Roboto"/>
              </a:rPr>
              <a:t>you</a:t>
            </a:r>
            <a:r>
              <a:rPr dirty="0" sz="1000" spc="-20" i="1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dirty="0" sz="1000" i="1">
                <a:solidFill>
                  <a:srgbClr val="231F20"/>
                </a:solidFill>
                <a:latin typeface="Roboto"/>
                <a:cs typeface="Roboto"/>
              </a:rPr>
              <a:t>made?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7797038" y="2797603"/>
            <a:ext cx="1505585" cy="684530"/>
          </a:xfrm>
          <a:custGeom>
            <a:avLst/>
            <a:gdLst/>
            <a:ahLst/>
            <a:cxnLst/>
            <a:rect l="l" t="t" r="r" b="b"/>
            <a:pathLst>
              <a:path w="1505584" h="684529">
                <a:moveTo>
                  <a:pt x="263575" y="520903"/>
                </a:moveTo>
                <a:lnTo>
                  <a:pt x="156997" y="520903"/>
                </a:lnTo>
                <a:lnTo>
                  <a:pt x="147828" y="583315"/>
                </a:lnTo>
                <a:lnTo>
                  <a:pt x="157040" y="621149"/>
                </a:lnTo>
                <a:lnTo>
                  <a:pt x="195671" y="649731"/>
                </a:lnTo>
                <a:lnTo>
                  <a:pt x="274764" y="684390"/>
                </a:lnTo>
                <a:lnTo>
                  <a:pt x="251826" y="635726"/>
                </a:lnTo>
                <a:lnTo>
                  <a:pt x="248800" y="582877"/>
                </a:lnTo>
                <a:lnTo>
                  <a:pt x="255960" y="539913"/>
                </a:lnTo>
                <a:lnTo>
                  <a:pt x="263575" y="520903"/>
                </a:lnTo>
                <a:close/>
              </a:path>
              <a:path w="1505584" h="684529">
                <a:moveTo>
                  <a:pt x="1437259" y="0"/>
                </a:moveTo>
                <a:lnTo>
                  <a:pt x="67945" y="0"/>
                </a:lnTo>
                <a:lnTo>
                  <a:pt x="28664" y="1703"/>
                </a:lnTo>
                <a:lnTo>
                  <a:pt x="8493" y="13628"/>
                </a:lnTo>
                <a:lnTo>
                  <a:pt x="1061" y="45996"/>
                </a:lnTo>
                <a:lnTo>
                  <a:pt x="0" y="109029"/>
                </a:lnTo>
                <a:lnTo>
                  <a:pt x="0" y="411873"/>
                </a:lnTo>
                <a:lnTo>
                  <a:pt x="1061" y="474906"/>
                </a:lnTo>
                <a:lnTo>
                  <a:pt x="8493" y="507274"/>
                </a:lnTo>
                <a:lnTo>
                  <a:pt x="28664" y="519199"/>
                </a:lnTo>
                <a:lnTo>
                  <a:pt x="67945" y="520903"/>
                </a:lnTo>
                <a:lnTo>
                  <a:pt x="1437259" y="520903"/>
                </a:lnTo>
                <a:lnTo>
                  <a:pt x="1476539" y="519199"/>
                </a:lnTo>
                <a:lnTo>
                  <a:pt x="1496710" y="507274"/>
                </a:lnTo>
                <a:lnTo>
                  <a:pt x="1504142" y="474906"/>
                </a:lnTo>
                <a:lnTo>
                  <a:pt x="1505204" y="411873"/>
                </a:lnTo>
                <a:lnTo>
                  <a:pt x="1505204" y="109029"/>
                </a:lnTo>
                <a:lnTo>
                  <a:pt x="1504142" y="45996"/>
                </a:lnTo>
                <a:lnTo>
                  <a:pt x="1496710" y="13628"/>
                </a:lnTo>
                <a:lnTo>
                  <a:pt x="1476539" y="1703"/>
                </a:lnTo>
                <a:lnTo>
                  <a:pt x="14372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7797038" y="2936910"/>
            <a:ext cx="0" cy="230504"/>
          </a:xfrm>
          <a:custGeom>
            <a:avLst/>
            <a:gdLst/>
            <a:ahLst/>
            <a:cxnLst/>
            <a:rect l="l" t="t" r="r" b="b"/>
            <a:pathLst>
              <a:path w="0" h="230505">
                <a:moveTo>
                  <a:pt x="0" y="230314"/>
                </a:moveTo>
                <a:lnTo>
                  <a:pt x="0" y="0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7804086" y="2808852"/>
            <a:ext cx="27940" cy="48260"/>
          </a:xfrm>
          <a:custGeom>
            <a:avLst/>
            <a:gdLst/>
            <a:ahLst/>
            <a:cxnLst/>
            <a:rect l="l" t="t" r="r" b="b"/>
            <a:pathLst>
              <a:path w="27940" h="48260">
                <a:moveTo>
                  <a:pt x="0" y="48183"/>
                </a:moveTo>
                <a:lnTo>
                  <a:pt x="4418" y="34686"/>
                </a:lnTo>
                <a:lnTo>
                  <a:pt x="10379" y="21663"/>
                </a:lnTo>
                <a:lnTo>
                  <a:pt x="18116" y="9854"/>
                </a:lnTo>
                <a:lnTo>
                  <a:pt x="27863" y="0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7908487" y="2797604"/>
            <a:ext cx="1294765" cy="0"/>
          </a:xfrm>
          <a:custGeom>
            <a:avLst/>
            <a:gdLst/>
            <a:ahLst/>
            <a:cxnLst/>
            <a:rect l="l" t="t" r="r" b="b"/>
            <a:pathLst>
              <a:path w="1294765" h="0">
                <a:moveTo>
                  <a:pt x="0" y="0"/>
                </a:moveTo>
                <a:lnTo>
                  <a:pt x="1294688" y="0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9277474" y="2820146"/>
            <a:ext cx="22225" cy="51435"/>
          </a:xfrm>
          <a:custGeom>
            <a:avLst/>
            <a:gdLst/>
            <a:ahLst/>
            <a:cxnLst/>
            <a:rect l="l" t="t" r="r" b="b"/>
            <a:pathLst>
              <a:path w="22225" h="51435">
                <a:moveTo>
                  <a:pt x="0" y="0"/>
                </a:moveTo>
                <a:lnTo>
                  <a:pt x="6810" y="9221"/>
                </a:lnTo>
                <a:lnTo>
                  <a:pt x="12942" y="20664"/>
                </a:lnTo>
                <a:lnTo>
                  <a:pt x="18096" y="34566"/>
                </a:lnTo>
                <a:lnTo>
                  <a:pt x="21971" y="51168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9302242" y="2948881"/>
            <a:ext cx="0" cy="230504"/>
          </a:xfrm>
          <a:custGeom>
            <a:avLst/>
            <a:gdLst/>
            <a:ahLst/>
            <a:cxnLst/>
            <a:rect l="l" t="t" r="r" b="b"/>
            <a:pathLst>
              <a:path w="0" h="230505">
                <a:moveTo>
                  <a:pt x="0" y="0"/>
                </a:moveTo>
                <a:lnTo>
                  <a:pt x="0" y="230314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9267329" y="3259068"/>
            <a:ext cx="27940" cy="48260"/>
          </a:xfrm>
          <a:custGeom>
            <a:avLst/>
            <a:gdLst/>
            <a:ahLst/>
            <a:cxnLst/>
            <a:rect l="l" t="t" r="r" b="b"/>
            <a:pathLst>
              <a:path w="27940" h="48260">
                <a:moveTo>
                  <a:pt x="27863" y="0"/>
                </a:moveTo>
                <a:lnTo>
                  <a:pt x="23445" y="13497"/>
                </a:lnTo>
                <a:lnTo>
                  <a:pt x="17484" y="26520"/>
                </a:lnTo>
                <a:lnTo>
                  <a:pt x="9747" y="38329"/>
                </a:lnTo>
                <a:lnTo>
                  <a:pt x="0" y="48183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8093202" y="3318500"/>
            <a:ext cx="1029969" cy="0"/>
          </a:xfrm>
          <a:custGeom>
            <a:avLst/>
            <a:gdLst/>
            <a:ahLst/>
            <a:cxnLst/>
            <a:rect l="l" t="t" r="r" b="b"/>
            <a:pathLst>
              <a:path w="1029970" h="0">
                <a:moveTo>
                  <a:pt x="102981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8045419" y="3356165"/>
            <a:ext cx="11430" cy="102235"/>
          </a:xfrm>
          <a:custGeom>
            <a:avLst/>
            <a:gdLst/>
            <a:ahLst/>
            <a:cxnLst/>
            <a:rect l="l" t="t" r="r" b="b"/>
            <a:pathLst>
              <a:path w="11429" h="102235">
                <a:moveTo>
                  <a:pt x="3459" y="0"/>
                </a:moveTo>
                <a:lnTo>
                  <a:pt x="489" y="23372"/>
                </a:lnTo>
                <a:lnTo>
                  <a:pt x="0" y="49261"/>
                </a:lnTo>
                <a:lnTo>
                  <a:pt x="3189" y="75929"/>
                </a:lnTo>
                <a:lnTo>
                  <a:pt x="11256" y="101638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7953247" y="3354549"/>
            <a:ext cx="74295" cy="102870"/>
          </a:xfrm>
          <a:custGeom>
            <a:avLst/>
            <a:gdLst/>
            <a:ahLst/>
            <a:cxnLst/>
            <a:rect l="l" t="t" r="r" b="b"/>
            <a:pathLst>
              <a:path w="74295" h="102870">
                <a:moveTo>
                  <a:pt x="74053" y="102349"/>
                </a:moveTo>
                <a:lnTo>
                  <a:pt x="50472" y="83972"/>
                </a:lnTo>
                <a:lnTo>
                  <a:pt x="28049" y="60732"/>
                </a:lnTo>
                <a:lnTo>
                  <a:pt x="10115" y="32713"/>
                </a:lnTo>
                <a:lnTo>
                  <a:pt x="0" y="0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7799834" y="3244790"/>
            <a:ext cx="22225" cy="51435"/>
          </a:xfrm>
          <a:custGeom>
            <a:avLst/>
            <a:gdLst/>
            <a:ahLst/>
            <a:cxnLst/>
            <a:rect l="l" t="t" r="r" b="b"/>
            <a:pathLst>
              <a:path w="22225" h="51435">
                <a:moveTo>
                  <a:pt x="21971" y="51168"/>
                </a:moveTo>
                <a:lnTo>
                  <a:pt x="15160" y="41946"/>
                </a:lnTo>
                <a:lnTo>
                  <a:pt x="9028" y="30503"/>
                </a:lnTo>
                <a:lnTo>
                  <a:pt x="3874" y="16601"/>
                </a:lnTo>
                <a:lnTo>
                  <a:pt x="0" y="0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7797038" y="2885716"/>
            <a:ext cx="1905" cy="39370"/>
          </a:xfrm>
          <a:custGeom>
            <a:avLst/>
            <a:gdLst/>
            <a:ahLst/>
            <a:cxnLst/>
            <a:rect l="l" t="t" r="r" b="b"/>
            <a:pathLst>
              <a:path w="1904" h="39369">
                <a:moveTo>
                  <a:pt x="0" y="39230"/>
                </a:moveTo>
                <a:lnTo>
                  <a:pt x="0" y="20916"/>
                </a:lnTo>
                <a:lnTo>
                  <a:pt x="0" y="12344"/>
                </a:lnTo>
                <a:lnTo>
                  <a:pt x="1498" y="0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7844497" y="2797604"/>
            <a:ext cx="39370" cy="4445"/>
          </a:xfrm>
          <a:custGeom>
            <a:avLst/>
            <a:gdLst/>
            <a:ahLst/>
            <a:cxnLst/>
            <a:rect l="l" t="t" r="r" b="b"/>
            <a:pathLst>
              <a:path w="39370" h="4444">
                <a:moveTo>
                  <a:pt x="0" y="3848"/>
                </a:moveTo>
                <a:lnTo>
                  <a:pt x="6032" y="1384"/>
                </a:lnTo>
                <a:lnTo>
                  <a:pt x="12827" y="0"/>
                </a:lnTo>
                <a:lnTo>
                  <a:pt x="20485" y="0"/>
                </a:lnTo>
                <a:lnTo>
                  <a:pt x="39217" y="0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9215564" y="2797604"/>
            <a:ext cx="39370" cy="5715"/>
          </a:xfrm>
          <a:custGeom>
            <a:avLst/>
            <a:gdLst/>
            <a:ahLst/>
            <a:cxnLst/>
            <a:rect l="l" t="t" r="r" b="b"/>
            <a:pathLst>
              <a:path w="39370" h="5714">
                <a:moveTo>
                  <a:pt x="0" y="0"/>
                </a:moveTo>
                <a:lnTo>
                  <a:pt x="18732" y="0"/>
                </a:lnTo>
                <a:lnTo>
                  <a:pt x="27571" y="0"/>
                </a:lnTo>
                <a:lnTo>
                  <a:pt x="38874" y="5118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9301327" y="2885754"/>
            <a:ext cx="1270" cy="39370"/>
          </a:xfrm>
          <a:custGeom>
            <a:avLst/>
            <a:gdLst/>
            <a:ahLst/>
            <a:cxnLst/>
            <a:rect l="l" t="t" r="r" b="b"/>
            <a:pathLst>
              <a:path w="1270" h="39369">
                <a:moveTo>
                  <a:pt x="0" y="0"/>
                </a:moveTo>
                <a:lnTo>
                  <a:pt x="596" y="6464"/>
                </a:lnTo>
                <a:lnTo>
                  <a:pt x="914" y="13411"/>
                </a:lnTo>
                <a:lnTo>
                  <a:pt x="914" y="20878"/>
                </a:lnTo>
                <a:lnTo>
                  <a:pt x="914" y="39192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9300743" y="3191164"/>
            <a:ext cx="1905" cy="39370"/>
          </a:xfrm>
          <a:custGeom>
            <a:avLst/>
            <a:gdLst/>
            <a:ahLst/>
            <a:cxnLst/>
            <a:rect l="l" t="t" r="r" b="b"/>
            <a:pathLst>
              <a:path w="1904" h="39369">
                <a:moveTo>
                  <a:pt x="1498" y="0"/>
                </a:moveTo>
                <a:lnTo>
                  <a:pt x="1498" y="18313"/>
                </a:lnTo>
                <a:lnTo>
                  <a:pt x="1498" y="26885"/>
                </a:lnTo>
                <a:lnTo>
                  <a:pt x="0" y="39217"/>
                </a:lnTo>
              </a:path>
            </a:pathLst>
          </a:custGeom>
          <a:ln w="12699">
            <a:solidFill>
              <a:srgbClr val="4A62A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9214739" y="3314659"/>
            <a:ext cx="40640" cy="4445"/>
          </a:xfrm>
          <a:custGeom>
            <a:avLst/>
            <a:gdLst/>
            <a:ahLst/>
            <a:cxnLst/>
            <a:rect l="l" t="t" r="r" b="b"/>
            <a:pathLst>
              <a:path w="40640" h="4445">
                <a:moveTo>
                  <a:pt x="40043" y="0"/>
                </a:moveTo>
                <a:lnTo>
                  <a:pt x="34010" y="2451"/>
                </a:lnTo>
                <a:lnTo>
                  <a:pt x="27216" y="3848"/>
                </a:lnTo>
                <a:lnTo>
                  <a:pt x="19558" y="3848"/>
                </a:lnTo>
                <a:lnTo>
                  <a:pt x="0" y="3848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9149257" y="3318507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 h="0">
                <a:moveTo>
                  <a:pt x="39039" y="0"/>
                </a:moveTo>
                <a:lnTo>
                  <a:pt x="19481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8053857" y="3318507"/>
            <a:ext cx="26670" cy="16510"/>
          </a:xfrm>
          <a:custGeom>
            <a:avLst/>
            <a:gdLst/>
            <a:ahLst/>
            <a:cxnLst/>
            <a:rect l="l" t="t" r="r" b="b"/>
            <a:pathLst>
              <a:path w="26670" h="16510">
                <a:moveTo>
                  <a:pt x="26225" y="0"/>
                </a:moveTo>
                <a:lnTo>
                  <a:pt x="6756" y="0"/>
                </a:lnTo>
                <a:lnTo>
                  <a:pt x="5372" y="698"/>
                </a:lnTo>
                <a:lnTo>
                  <a:pt x="2717" y="6604"/>
                </a:lnTo>
                <a:lnTo>
                  <a:pt x="0" y="15951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8052727" y="3467745"/>
            <a:ext cx="19685" cy="14604"/>
          </a:xfrm>
          <a:custGeom>
            <a:avLst/>
            <a:gdLst/>
            <a:ahLst/>
            <a:cxnLst/>
            <a:rect l="l" t="t" r="r" b="b"/>
            <a:pathLst>
              <a:path w="19684" h="14604">
                <a:moveTo>
                  <a:pt x="8978" y="0"/>
                </a:moveTo>
                <a:lnTo>
                  <a:pt x="11874" y="5003"/>
                </a:lnTo>
                <a:lnTo>
                  <a:pt x="15227" y="9778"/>
                </a:lnTo>
                <a:lnTo>
                  <a:pt x="19075" y="14249"/>
                </a:lnTo>
                <a:lnTo>
                  <a:pt x="11429" y="11061"/>
                </a:lnTo>
                <a:lnTo>
                  <a:pt x="0" y="4813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7928597" y="3318507"/>
            <a:ext cx="26034" cy="21590"/>
          </a:xfrm>
          <a:custGeom>
            <a:avLst/>
            <a:gdLst/>
            <a:ahLst/>
            <a:cxnLst/>
            <a:rect l="l" t="t" r="r" b="b"/>
            <a:pathLst>
              <a:path w="26034" h="21589">
                <a:moveTo>
                  <a:pt x="23533" y="21158"/>
                </a:moveTo>
                <a:lnTo>
                  <a:pt x="23494" y="14338"/>
                </a:lnTo>
                <a:lnTo>
                  <a:pt x="24104" y="7277"/>
                </a:lnTo>
                <a:lnTo>
                  <a:pt x="25438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7844840" y="3313389"/>
            <a:ext cx="45720" cy="5715"/>
          </a:xfrm>
          <a:custGeom>
            <a:avLst/>
            <a:gdLst/>
            <a:ahLst/>
            <a:cxnLst/>
            <a:rect l="l" t="t" r="r" b="b"/>
            <a:pathLst>
              <a:path w="45720" h="5714">
                <a:moveTo>
                  <a:pt x="45580" y="5118"/>
                </a:moveTo>
                <a:lnTo>
                  <a:pt x="20142" y="5118"/>
                </a:lnTo>
                <a:lnTo>
                  <a:pt x="11302" y="5118"/>
                </a:lnTo>
                <a:lnTo>
                  <a:pt x="0" y="0"/>
                </a:lnTo>
              </a:path>
            </a:pathLst>
          </a:custGeom>
          <a:ln w="12699">
            <a:solidFill>
              <a:srgbClr val="4A62A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7797038" y="3191164"/>
            <a:ext cx="1270" cy="39370"/>
          </a:xfrm>
          <a:custGeom>
            <a:avLst/>
            <a:gdLst/>
            <a:ahLst/>
            <a:cxnLst/>
            <a:rect l="l" t="t" r="r" b="b"/>
            <a:pathLst>
              <a:path w="1270" h="39369">
                <a:moveTo>
                  <a:pt x="914" y="39192"/>
                </a:moveTo>
                <a:lnTo>
                  <a:pt x="317" y="32715"/>
                </a:lnTo>
                <a:lnTo>
                  <a:pt x="0" y="25768"/>
                </a:lnTo>
                <a:lnTo>
                  <a:pt x="0" y="18313"/>
                </a:lnTo>
                <a:lnTo>
                  <a:pt x="0" y="0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 txBox="1"/>
          <p:nvPr/>
        </p:nvSpPr>
        <p:spPr>
          <a:xfrm>
            <a:off x="7908017" y="2835108"/>
            <a:ext cx="1251585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5" i="1">
                <a:solidFill>
                  <a:srgbClr val="231F20"/>
                </a:solidFill>
                <a:latin typeface="Roboto"/>
                <a:cs typeface="Roboto"/>
              </a:rPr>
              <a:t>What </a:t>
            </a:r>
            <a:r>
              <a:rPr dirty="0" sz="1000" i="1">
                <a:solidFill>
                  <a:srgbClr val="231F20"/>
                </a:solidFill>
                <a:latin typeface="Roboto"/>
                <a:cs typeface="Roboto"/>
              </a:rPr>
              <a:t>might </a:t>
            </a:r>
            <a:r>
              <a:rPr dirty="0" sz="1000" spc="-5" i="1">
                <a:solidFill>
                  <a:srgbClr val="231F20"/>
                </a:solidFill>
                <a:latin typeface="Roboto"/>
                <a:cs typeface="Roboto"/>
              </a:rPr>
              <a:t>you </a:t>
            </a:r>
            <a:r>
              <a:rPr dirty="0" sz="1000" spc="-10" i="1">
                <a:solidFill>
                  <a:srgbClr val="231F20"/>
                </a:solidFill>
                <a:latin typeface="Roboto"/>
                <a:cs typeface="Roboto"/>
              </a:rPr>
              <a:t>like</a:t>
            </a:r>
            <a:r>
              <a:rPr dirty="0" sz="1000" spc="-75" i="1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dirty="0" sz="1000" spc="-10" i="1">
                <a:solidFill>
                  <a:srgbClr val="231F20"/>
                </a:solidFill>
                <a:latin typeface="Roboto"/>
                <a:cs typeface="Roboto"/>
              </a:rPr>
              <a:t>to  </a:t>
            </a:r>
            <a:r>
              <a:rPr dirty="0" sz="1000" i="1">
                <a:solidFill>
                  <a:srgbClr val="231F20"/>
                </a:solidFill>
                <a:latin typeface="Roboto"/>
                <a:cs typeface="Roboto"/>
              </a:rPr>
              <a:t>change </a:t>
            </a:r>
            <a:r>
              <a:rPr dirty="0" sz="1000" spc="-5" i="1">
                <a:solidFill>
                  <a:srgbClr val="231F20"/>
                </a:solidFill>
                <a:latin typeface="Roboto"/>
                <a:cs typeface="Roboto"/>
              </a:rPr>
              <a:t>or make</a:t>
            </a:r>
            <a:r>
              <a:rPr dirty="0" sz="1000" spc="-80" i="1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dirty="0" sz="1000" i="1">
                <a:solidFill>
                  <a:srgbClr val="231F20"/>
                </a:solidFill>
                <a:latin typeface="Roboto"/>
                <a:cs typeface="Roboto"/>
              </a:rPr>
              <a:t>next?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7990840" y="5064737"/>
            <a:ext cx="1081160" cy="79251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7990840" y="5064736"/>
            <a:ext cx="1081405" cy="793115"/>
          </a:xfrm>
          <a:custGeom>
            <a:avLst/>
            <a:gdLst/>
            <a:ahLst/>
            <a:cxnLst/>
            <a:rect l="l" t="t" r="r" b="b"/>
            <a:pathLst>
              <a:path w="1081404" h="793114">
                <a:moveTo>
                  <a:pt x="57150" y="0"/>
                </a:moveTo>
                <a:lnTo>
                  <a:pt x="24110" y="892"/>
                </a:lnTo>
                <a:lnTo>
                  <a:pt x="7143" y="7143"/>
                </a:lnTo>
                <a:lnTo>
                  <a:pt x="892" y="24110"/>
                </a:lnTo>
                <a:lnTo>
                  <a:pt x="0" y="57150"/>
                </a:lnTo>
                <a:lnTo>
                  <a:pt x="0" y="735380"/>
                </a:lnTo>
                <a:lnTo>
                  <a:pt x="892" y="768420"/>
                </a:lnTo>
                <a:lnTo>
                  <a:pt x="7143" y="785387"/>
                </a:lnTo>
                <a:lnTo>
                  <a:pt x="24110" y="791637"/>
                </a:lnTo>
                <a:lnTo>
                  <a:pt x="57150" y="792530"/>
                </a:lnTo>
                <a:lnTo>
                  <a:pt x="1024013" y="792530"/>
                </a:lnTo>
                <a:lnTo>
                  <a:pt x="1057053" y="791637"/>
                </a:lnTo>
                <a:lnTo>
                  <a:pt x="1074019" y="785387"/>
                </a:lnTo>
                <a:lnTo>
                  <a:pt x="1080270" y="768420"/>
                </a:lnTo>
                <a:lnTo>
                  <a:pt x="1081163" y="735380"/>
                </a:lnTo>
                <a:lnTo>
                  <a:pt x="1081163" y="57150"/>
                </a:lnTo>
                <a:lnTo>
                  <a:pt x="1080270" y="24110"/>
                </a:lnTo>
                <a:lnTo>
                  <a:pt x="1074019" y="7143"/>
                </a:lnTo>
                <a:lnTo>
                  <a:pt x="1057053" y="892"/>
                </a:lnTo>
                <a:lnTo>
                  <a:pt x="1024013" y="0"/>
                </a:lnTo>
                <a:lnTo>
                  <a:pt x="57150" y="0"/>
                </a:lnTo>
                <a:close/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 txBox="1"/>
          <p:nvPr/>
        </p:nvSpPr>
        <p:spPr>
          <a:xfrm>
            <a:off x="5995923" y="5821789"/>
            <a:ext cx="1686560" cy="1130300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1000" b="1">
                <a:solidFill>
                  <a:srgbClr val="85B033"/>
                </a:solidFill>
                <a:latin typeface="Roboto"/>
                <a:cs typeface="Roboto"/>
              </a:rPr>
              <a:t>Flying</a:t>
            </a:r>
            <a:r>
              <a:rPr dirty="0" sz="1000" spc="-5" b="1">
                <a:solidFill>
                  <a:srgbClr val="85B033"/>
                </a:solidFill>
                <a:latin typeface="Roboto"/>
                <a:cs typeface="Roboto"/>
              </a:rPr>
              <a:t> Game</a:t>
            </a:r>
            <a:endParaRPr sz="10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  <a:spcBef>
                <a:spcPts val="450"/>
              </a:spcBef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Make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game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where you  avoid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some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objects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and try</a:t>
            </a:r>
            <a:r>
              <a:rPr dirty="0" sz="1000" spc="-7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to  catch others. Add or subtract  points based on what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your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character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touches.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7980132" y="5822805"/>
            <a:ext cx="1605915" cy="1130300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1000" b="1">
                <a:solidFill>
                  <a:srgbClr val="85B033"/>
                </a:solidFill>
                <a:latin typeface="Roboto"/>
                <a:cs typeface="Roboto"/>
              </a:rPr>
              <a:t>Flying</a:t>
            </a:r>
            <a:r>
              <a:rPr dirty="0" sz="1000" spc="-5" b="1">
                <a:solidFill>
                  <a:srgbClr val="85B033"/>
                </a:solidFill>
                <a:latin typeface="Roboto"/>
                <a:cs typeface="Roboto"/>
              </a:rPr>
              <a:t> </a:t>
            </a:r>
            <a:r>
              <a:rPr dirty="0" sz="1000" spc="-10" b="1">
                <a:solidFill>
                  <a:srgbClr val="85B033"/>
                </a:solidFill>
                <a:latin typeface="Roboto"/>
                <a:cs typeface="Roboto"/>
              </a:rPr>
              <a:t>Stories</a:t>
            </a:r>
            <a:endParaRPr sz="10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  <a:spcBef>
                <a:spcPts val="450"/>
              </a:spcBef>
            </a:pP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Tell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story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about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your</a:t>
            </a:r>
            <a:r>
              <a:rPr dirty="0" sz="1000" spc="-5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flying  characters. </a:t>
            </a: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can record  your voice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and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play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sound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clips. </a:t>
            </a:r>
            <a:r>
              <a:rPr dirty="0" sz="1000" spc="-25">
                <a:solidFill>
                  <a:srgbClr val="4C4D4F"/>
                </a:solidFill>
                <a:latin typeface="Roboto"/>
                <a:cs typeface="Roboto"/>
              </a:rPr>
              <a:t>Or,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use say blocks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make voice</a:t>
            </a: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bubbles.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5707418" y="3843930"/>
            <a:ext cx="3726179" cy="9340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5" b="1">
                <a:solidFill>
                  <a:srgbClr val="85B033"/>
                </a:solidFill>
                <a:latin typeface="Roboto"/>
                <a:cs typeface="Roboto"/>
              </a:rPr>
              <a:t>What’s</a:t>
            </a:r>
            <a:r>
              <a:rPr dirty="0" sz="1800" spc="80" b="1">
                <a:solidFill>
                  <a:srgbClr val="85B033"/>
                </a:solidFill>
                <a:latin typeface="Roboto"/>
                <a:cs typeface="Roboto"/>
              </a:rPr>
              <a:t> </a:t>
            </a:r>
            <a:r>
              <a:rPr dirty="0" sz="1800" spc="40" b="1">
                <a:solidFill>
                  <a:srgbClr val="85B033"/>
                </a:solidFill>
                <a:latin typeface="Roboto"/>
                <a:cs typeface="Roboto"/>
              </a:rPr>
              <a:t>Next?</a:t>
            </a:r>
            <a:endParaRPr sz="1800">
              <a:latin typeface="Roboto"/>
              <a:cs typeface="Roboto"/>
            </a:endParaRPr>
          </a:p>
          <a:p>
            <a:pPr marL="25400" marR="5080">
              <a:lnSpc>
                <a:spcPts val="1300"/>
              </a:lnSpc>
              <a:spcBef>
                <a:spcPts val="1135"/>
              </a:spcBef>
            </a:pPr>
            <a:r>
              <a:rPr dirty="0" sz="110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dirty="0" sz="1100" spc="-5">
                <a:solidFill>
                  <a:srgbClr val="4C4D4F"/>
                </a:solidFill>
                <a:latin typeface="Roboto"/>
                <a:cs typeface="Roboto"/>
              </a:rPr>
              <a:t>can use </a:t>
            </a:r>
            <a:r>
              <a:rPr dirty="0" sz="1100">
                <a:solidFill>
                  <a:srgbClr val="4C4D4F"/>
                </a:solidFill>
                <a:latin typeface="Roboto"/>
                <a:cs typeface="Roboto"/>
              </a:rPr>
              <a:t>the ideas and </a:t>
            </a:r>
            <a:r>
              <a:rPr dirty="0" sz="1100" spc="-5">
                <a:solidFill>
                  <a:srgbClr val="4C4D4F"/>
                </a:solidFill>
                <a:latin typeface="Roboto"/>
                <a:cs typeface="Roboto"/>
              </a:rPr>
              <a:t>concepts </a:t>
            </a:r>
            <a:r>
              <a:rPr dirty="0" sz="1100" spc="-10">
                <a:solidFill>
                  <a:srgbClr val="4C4D4F"/>
                </a:solidFill>
                <a:latin typeface="Roboto"/>
                <a:cs typeface="Roboto"/>
              </a:rPr>
              <a:t>from </a:t>
            </a:r>
            <a:r>
              <a:rPr dirty="0" sz="1100">
                <a:solidFill>
                  <a:srgbClr val="4C4D4F"/>
                </a:solidFill>
                <a:latin typeface="Roboto"/>
                <a:cs typeface="Roboto"/>
              </a:rPr>
              <a:t>this  </a:t>
            </a:r>
            <a:r>
              <a:rPr dirty="0" sz="1100" spc="-5">
                <a:solidFill>
                  <a:srgbClr val="4C4D4F"/>
                </a:solidFill>
                <a:latin typeface="Roboto"/>
                <a:cs typeface="Roboto"/>
              </a:rPr>
              <a:t>workshop </a:t>
            </a:r>
            <a:r>
              <a:rPr dirty="0" sz="11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100" spc="-5">
                <a:solidFill>
                  <a:srgbClr val="4C4D4F"/>
                </a:solidFill>
                <a:latin typeface="Roboto"/>
                <a:cs typeface="Roboto"/>
              </a:rPr>
              <a:t>create other projects. Here are </a:t>
            </a:r>
            <a:r>
              <a:rPr dirty="0" sz="110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100" spc="-5">
                <a:solidFill>
                  <a:srgbClr val="4C4D4F"/>
                </a:solidFill>
                <a:latin typeface="Roboto"/>
                <a:cs typeface="Roboto"/>
              </a:rPr>
              <a:t>couple of  variations on </a:t>
            </a:r>
            <a:r>
              <a:rPr dirty="0" sz="11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100" spc="-5">
                <a:solidFill>
                  <a:srgbClr val="4C4D4F"/>
                </a:solidFill>
                <a:latin typeface="Roboto"/>
                <a:cs typeface="Roboto"/>
              </a:rPr>
              <a:t>flying character project you could</a:t>
            </a:r>
            <a:r>
              <a:rPr dirty="0" sz="1100" spc="-3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100">
                <a:solidFill>
                  <a:srgbClr val="4C4D4F"/>
                </a:solidFill>
                <a:latin typeface="Roboto"/>
                <a:cs typeface="Roboto"/>
              </a:rPr>
              <a:t>suggest.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686992" y="5308600"/>
            <a:ext cx="4114165" cy="1727200"/>
          </a:xfrm>
          <a:custGeom>
            <a:avLst/>
            <a:gdLst/>
            <a:ahLst/>
            <a:cxnLst/>
            <a:rect l="l" t="t" r="r" b="b"/>
            <a:pathLst>
              <a:path w="4114165" h="1727200">
                <a:moveTo>
                  <a:pt x="411360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727200"/>
                </a:lnTo>
                <a:lnTo>
                  <a:pt x="3999306" y="1727200"/>
                </a:lnTo>
                <a:lnTo>
                  <a:pt x="4065385" y="1725414"/>
                </a:lnTo>
                <a:lnTo>
                  <a:pt x="4099318" y="1712912"/>
                </a:lnTo>
                <a:lnTo>
                  <a:pt x="4111820" y="1678979"/>
                </a:lnTo>
                <a:lnTo>
                  <a:pt x="4113606" y="1612900"/>
                </a:lnTo>
                <a:lnTo>
                  <a:pt x="4113606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727602" y="5342662"/>
            <a:ext cx="4035425" cy="278130"/>
          </a:xfrm>
          <a:custGeom>
            <a:avLst/>
            <a:gdLst/>
            <a:ahLst/>
            <a:cxnLst/>
            <a:rect l="l" t="t" r="r" b="b"/>
            <a:pathLst>
              <a:path w="4035425" h="278129">
                <a:moveTo>
                  <a:pt x="40353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5361" y="277977"/>
                </a:lnTo>
                <a:lnTo>
                  <a:pt x="40353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6009640" y="5064737"/>
            <a:ext cx="1081161" cy="79251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6009640" y="5064736"/>
            <a:ext cx="1081405" cy="793115"/>
          </a:xfrm>
          <a:custGeom>
            <a:avLst/>
            <a:gdLst/>
            <a:ahLst/>
            <a:cxnLst/>
            <a:rect l="l" t="t" r="r" b="b"/>
            <a:pathLst>
              <a:path w="1081404" h="793114">
                <a:moveTo>
                  <a:pt x="57150" y="0"/>
                </a:moveTo>
                <a:lnTo>
                  <a:pt x="24110" y="892"/>
                </a:lnTo>
                <a:lnTo>
                  <a:pt x="7143" y="7143"/>
                </a:lnTo>
                <a:lnTo>
                  <a:pt x="892" y="24110"/>
                </a:lnTo>
                <a:lnTo>
                  <a:pt x="0" y="57150"/>
                </a:lnTo>
                <a:lnTo>
                  <a:pt x="0" y="735380"/>
                </a:lnTo>
                <a:lnTo>
                  <a:pt x="892" y="768420"/>
                </a:lnTo>
                <a:lnTo>
                  <a:pt x="7143" y="785387"/>
                </a:lnTo>
                <a:lnTo>
                  <a:pt x="24110" y="791637"/>
                </a:lnTo>
                <a:lnTo>
                  <a:pt x="57150" y="792530"/>
                </a:lnTo>
                <a:lnTo>
                  <a:pt x="1024013" y="792530"/>
                </a:lnTo>
                <a:lnTo>
                  <a:pt x="1057053" y="791637"/>
                </a:lnTo>
                <a:lnTo>
                  <a:pt x="1074019" y="785387"/>
                </a:lnTo>
                <a:lnTo>
                  <a:pt x="1080270" y="768420"/>
                </a:lnTo>
                <a:lnTo>
                  <a:pt x="1081163" y="735380"/>
                </a:lnTo>
                <a:lnTo>
                  <a:pt x="1081163" y="57150"/>
                </a:lnTo>
                <a:lnTo>
                  <a:pt x="1080270" y="24110"/>
                </a:lnTo>
                <a:lnTo>
                  <a:pt x="1074019" y="7143"/>
                </a:lnTo>
                <a:lnTo>
                  <a:pt x="1057053" y="892"/>
                </a:lnTo>
                <a:lnTo>
                  <a:pt x="1024013" y="0"/>
                </a:lnTo>
                <a:lnTo>
                  <a:pt x="57150" y="0"/>
                </a:lnTo>
                <a:close/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 txBox="1"/>
          <p:nvPr/>
        </p:nvSpPr>
        <p:spPr>
          <a:xfrm>
            <a:off x="810259" y="5396610"/>
            <a:ext cx="1777364" cy="1468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 b="1">
                <a:solidFill>
                  <a:srgbClr val="FF4C6B"/>
                </a:solidFill>
                <a:latin typeface="Roboto"/>
                <a:cs typeface="Roboto"/>
              </a:rPr>
              <a:t>Prepare </a:t>
            </a:r>
            <a:r>
              <a:rPr dirty="0" sz="1000" spc="-10" b="1">
                <a:solidFill>
                  <a:srgbClr val="FF4C6B"/>
                </a:solidFill>
                <a:latin typeface="Roboto"/>
                <a:cs typeface="Roboto"/>
              </a:rPr>
              <a:t>to</a:t>
            </a:r>
            <a:r>
              <a:rPr dirty="0" sz="1000" spc="-5" b="1">
                <a:solidFill>
                  <a:srgbClr val="FF4C6B"/>
                </a:solidFill>
                <a:latin typeface="Roboto"/>
                <a:cs typeface="Roboto"/>
              </a:rPr>
              <a:t> Share</a:t>
            </a:r>
            <a:endParaRPr sz="10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850">
              <a:latin typeface="Roboto"/>
              <a:cs typeface="Roboto"/>
            </a:endParaRPr>
          </a:p>
          <a:p>
            <a:pPr marL="19685" marR="5080">
              <a:lnSpc>
                <a:spcPct val="108300"/>
              </a:lnSpc>
            </a:pPr>
            <a:r>
              <a:rPr dirty="0" sz="1000" spc="-25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add instructions and</a:t>
            </a:r>
            <a:r>
              <a:rPr dirty="0" sz="1000" spc="-6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credits  to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project, click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button: 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“See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project</a:t>
            </a: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page”.</a:t>
            </a:r>
            <a:endParaRPr sz="10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50">
              <a:latin typeface="Roboto"/>
              <a:cs typeface="Roboto"/>
            </a:endParaRPr>
          </a:p>
          <a:p>
            <a:pPr marL="19685" marR="193040">
              <a:lnSpc>
                <a:spcPct val="108300"/>
              </a:lnSpc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Give your project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 title,</a:t>
            </a:r>
            <a:r>
              <a:rPr dirty="0" sz="1000" spc="-8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add  instructions and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credits, 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then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click</a:t>
            </a: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Share.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3060445" y="5772150"/>
            <a:ext cx="1571853" cy="66934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3060445" y="5772150"/>
            <a:ext cx="1572260" cy="669925"/>
          </a:xfrm>
          <a:custGeom>
            <a:avLst/>
            <a:gdLst/>
            <a:ahLst/>
            <a:cxnLst/>
            <a:rect l="l" t="t" r="r" b="b"/>
            <a:pathLst>
              <a:path w="1572260" h="669925">
                <a:moveTo>
                  <a:pt x="41910" y="0"/>
                </a:moveTo>
                <a:lnTo>
                  <a:pt x="17680" y="654"/>
                </a:lnTo>
                <a:lnTo>
                  <a:pt x="5238" y="5238"/>
                </a:lnTo>
                <a:lnTo>
                  <a:pt x="654" y="17680"/>
                </a:lnTo>
                <a:lnTo>
                  <a:pt x="0" y="41910"/>
                </a:lnTo>
                <a:lnTo>
                  <a:pt x="0" y="627430"/>
                </a:lnTo>
                <a:lnTo>
                  <a:pt x="654" y="651660"/>
                </a:lnTo>
                <a:lnTo>
                  <a:pt x="5238" y="664102"/>
                </a:lnTo>
                <a:lnTo>
                  <a:pt x="17680" y="668685"/>
                </a:lnTo>
                <a:lnTo>
                  <a:pt x="41910" y="669340"/>
                </a:lnTo>
                <a:lnTo>
                  <a:pt x="1529943" y="669340"/>
                </a:lnTo>
                <a:lnTo>
                  <a:pt x="1554172" y="668685"/>
                </a:lnTo>
                <a:lnTo>
                  <a:pt x="1566614" y="664102"/>
                </a:lnTo>
                <a:lnTo>
                  <a:pt x="1571198" y="651660"/>
                </a:lnTo>
                <a:lnTo>
                  <a:pt x="1571853" y="627430"/>
                </a:lnTo>
                <a:lnTo>
                  <a:pt x="1571853" y="41910"/>
                </a:lnTo>
                <a:lnTo>
                  <a:pt x="1571198" y="17680"/>
                </a:lnTo>
                <a:lnTo>
                  <a:pt x="1566614" y="5238"/>
                </a:lnTo>
                <a:lnTo>
                  <a:pt x="1554172" y="654"/>
                </a:lnTo>
                <a:lnTo>
                  <a:pt x="1529943" y="0"/>
                </a:lnTo>
                <a:lnTo>
                  <a:pt x="41910" y="0"/>
                </a:lnTo>
                <a:close/>
              </a:path>
            </a:pathLst>
          </a:custGeom>
          <a:ln w="12700">
            <a:solidFill>
              <a:srgbClr val="FF4C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3401491" y="1676496"/>
            <a:ext cx="1202588" cy="86341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3401491" y="1676496"/>
            <a:ext cx="1202690" cy="863600"/>
          </a:xfrm>
          <a:custGeom>
            <a:avLst/>
            <a:gdLst/>
            <a:ahLst/>
            <a:cxnLst/>
            <a:rect l="l" t="t" r="r" b="b"/>
            <a:pathLst>
              <a:path w="1202689" h="863600">
                <a:moveTo>
                  <a:pt x="32689" y="0"/>
                </a:moveTo>
                <a:lnTo>
                  <a:pt x="13791" y="510"/>
                </a:lnTo>
                <a:lnTo>
                  <a:pt x="4086" y="4086"/>
                </a:lnTo>
                <a:lnTo>
                  <a:pt x="510" y="13791"/>
                </a:lnTo>
                <a:lnTo>
                  <a:pt x="0" y="32689"/>
                </a:lnTo>
                <a:lnTo>
                  <a:pt x="0" y="830719"/>
                </a:lnTo>
                <a:lnTo>
                  <a:pt x="510" y="849618"/>
                </a:lnTo>
                <a:lnTo>
                  <a:pt x="4086" y="859323"/>
                </a:lnTo>
                <a:lnTo>
                  <a:pt x="13791" y="862898"/>
                </a:lnTo>
                <a:lnTo>
                  <a:pt x="32689" y="863409"/>
                </a:lnTo>
                <a:lnTo>
                  <a:pt x="1169898" y="863409"/>
                </a:lnTo>
                <a:lnTo>
                  <a:pt x="1188797" y="862898"/>
                </a:lnTo>
                <a:lnTo>
                  <a:pt x="1198502" y="859323"/>
                </a:lnTo>
                <a:lnTo>
                  <a:pt x="1202077" y="849618"/>
                </a:lnTo>
                <a:lnTo>
                  <a:pt x="1202588" y="830719"/>
                </a:lnTo>
                <a:lnTo>
                  <a:pt x="1202588" y="32689"/>
                </a:lnTo>
                <a:lnTo>
                  <a:pt x="1202077" y="13791"/>
                </a:lnTo>
                <a:lnTo>
                  <a:pt x="1198502" y="4086"/>
                </a:lnTo>
                <a:lnTo>
                  <a:pt x="1188797" y="510"/>
                </a:lnTo>
                <a:lnTo>
                  <a:pt x="1169898" y="0"/>
                </a:lnTo>
                <a:lnTo>
                  <a:pt x="32689" y="0"/>
                </a:lnTo>
                <a:close/>
              </a:path>
            </a:pathLst>
          </a:custGeom>
          <a:ln w="9906">
            <a:solidFill>
              <a:srgbClr val="FF4C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3060445" y="6569112"/>
            <a:ext cx="734225" cy="31017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3060445" y="6569112"/>
            <a:ext cx="734695" cy="310515"/>
          </a:xfrm>
          <a:custGeom>
            <a:avLst/>
            <a:gdLst/>
            <a:ahLst/>
            <a:cxnLst/>
            <a:rect l="l" t="t" r="r" b="b"/>
            <a:pathLst>
              <a:path w="734695" h="310515">
                <a:moveTo>
                  <a:pt x="33947" y="0"/>
                </a:moveTo>
                <a:lnTo>
                  <a:pt x="14321" y="530"/>
                </a:lnTo>
                <a:lnTo>
                  <a:pt x="4243" y="4243"/>
                </a:lnTo>
                <a:lnTo>
                  <a:pt x="530" y="14321"/>
                </a:lnTo>
                <a:lnTo>
                  <a:pt x="0" y="33947"/>
                </a:lnTo>
                <a:lnTo>
                  <a:pt x="0" y="276225"/>
                </a:lnTo>
                <a:lnTo>
                  <a:pt x="530" y="295850"/>
                </a:lnTo>
                <a:lnTo>
                  <a:pt x="4243" y="305928"/>
                </a:lnTo>
                <a:lnTo>
                  <a:pt x="14321" y="309641"/>
                </a:lnTo>
                <a:lnTo>
                  <a:pt x="33947" y="310172"/>
                </a:lnTo>
                <a:lnTo>
                  <a:pt x="700278" y="310172"/>
                </a:lnTo>
                <a:lnTo>
                  <a:pt x="719903" y="309641"/>
                </a:lnTo>
                <a:lnTo>
                  <a:pt x="729981" y="305928"/>
                </a:lnTo>
                <a:lnTo>
                  <a:pt x="733694" y="295850"/>
                </a:lnTo>
                <a:lnTo>
                  <a:pt x="734225" y="276225"/>
                </a:lnTo>
                <a:lnTo>
                  <a:pt x="734225" y="33947"/>
                </a:lnTo>
                <a:lnTo>
                  <a:pt x="733694" y="14321"/>
                </a:lnTo>
                <a:lnTo>
                  <a:pt x="729981" y="4243"/>
                </a:lnTo>
                <a:lnTo>
                  <a:pt x="719903" y="530"/>
                </a:lnTo>
                <a:lnTo>
                  <a:pt x="700278" y="0"/>
                </a:lnTo>
                <a:lnTo>
                  <a:pt x="33947" y="0"/>
                </a:lnTo>
                <a:close/>
              </a:path>
            </a:pathLst>
          </a:custGeom>
          <a:ln w="12700">
            <a:solidFill>
              <a:srgbClr val="FF4C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3632860" y="5790493"/>
            <a:ext cx="693420" cy="147320"/>
          </a:xfrm>
          <a:custGeom>
            <a:avLst/>
            <a:gdLst/>
            <a:ahLst/>
            <a:cxnLst/>
            <a:rect l="l" t="t" r="r" b="b"/>
            <a:pathLst>
              <a:path w="693420" h="147320">
                <a:moveTo>
                  <a:pt x="33947" y="0"/>
                </a:moveTo>
                <a:lnTo>
                  <a:pt x="14321" y="530"/>
                </a:lnTo>
                <a:lnTo>
                  <a:pt x="4243" y="4243"/>
                </a:lnTo>
                <a:lnTo>
                  <a:pt x="530" y="14321"/>
                </a:lnTo>
                <a:lnTo>
                  <a:pt x="0" y="33947"/>
                </a:lnTo>
                <a:lnTo>
                  <a:pt x="0" y="112814"/>
                </a:lnTo>
                <a:lnTo>
                  <a:pt x="530" y="132439"/>
                </a:lnTo>
                <a:lnTo>
                  <a:pt x="4243" y="142517"/>
                </a:lnTo>
                <a:lnTo>
                  <a:pt x="14321" y="146230"/>
                </a:lnTo>
                <a:lnTo>
                  <a:pt x="33947" y="146761"/>
                </a:lnTo>
                <a:lnTo>
                  <a:pt x="659269" y="146761"/>
                </a:lnTo>
                <a:lnTo>
                  <a:pt x="678895" y="146230"/>
                </a:lnTo>
                <a:lnTo>
                  <a:pt x="688973" y="142517"/>
                </a:lnTo>
                <a:lnTo>
                  <a:pt x="692686" y="132439"/>
                </a:lnTo>
                <a:lnTo>
                  <a:pt x="693216" y="112814"/>
                </a:lnTo>
                <a:lnTo>
                  <a:pt x="693216" y="33947"/>
                </a:lnTo>
                <a:lnTo>
                  <a:pt x="692686" y="14321"/>
                </a:lnTo>
                <a:lnTo>
                  <a:pt x="688973" y="4243"/>
                </a:lnTo>
                <a:lnTo>
                  <a:pt x="678895" y="530"/>
                </a:lnTo>
                <a:lnTo>
                  <a:pt x="659269" y="0"/>
                </a:lnTo>
                <a:lnTo>
                  <a:pt x="33947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4281145" y="5898780"/>
            <a:ext cx="118378" cy="13352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3714838" y="6664242"/>
            <a:ext cx="118378" cy="13352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6035039" y="5086929"/>
            <a:ext cx="263347" cy="5881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3438144" y="1711363"/>
            <a:ext cx="263347" cy="5881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104" name="object 104"/>
          <p:cNvSpPr txBox="1"/>
          <p:nvPr/>
        </p:nvSpPr>
        <p:spPr>
          <a:xfrm>
            <a:off x="7372604" y="7401114"/>
            <a:ext cx="1400810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spc="-10" b="1">
                <a:solidFill>
                  <a:srgbClr val="F8991C"/>
                </a:solidFill>
                <a:latin typeface="Roboto"/>
                <a:cs typeface="Roboto"/>
              </a:rPr>
              <a:t>scratch.mit.edu/ideas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4666797" y="7422043"/>
            <a:ext cx="106045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FFFFFF"/>
                </a:solidFill>
                <a:latin typeface="Roboto"/>
                <a:cs typeface="Roboto"/>
              </a:rPr>
              <a:t>7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9708698" y="7422043"/>
            <a:ext cx="106045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FFFFFF"/>
                </a:solidFill>
                <a:latin typeface="Roboto"/>
                <a:cs typeface="Roboto"/>
              </a:rPr>
              <a:t>8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07" name="object 10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108" name="object 108"/>
          <p:cNvSpPr txBox="1"/>
          <p:nvPr/>
        </p:nvSpPr>
        <p:spPr>
          <a:xfrm>
            <a:off x="5714753" y="7448018"/>
            <a:ext cx="1584960" cy="14478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800" spc="45" b="1">
                <a:solidFill>
                  <a:srgbClr val="939598"/>
                </a:solidFill>
                <a:latin typeface="Roboto"/>
                <a:cs typeface="Roboto"/>
              </a:rPr>
              <a:t>SCRATCH </a:t>
            </a:r>
            <a:r>
              <a:rPr dirty="0" sz="800" spc="50" b="1">
                <a:solidFill>
                  <a:srgbClr val="939598"/>
                </a:solidFill>
                <a:latin typeface="Roboto"/>
                <a:cs typeface="Roboto"/>
              </a:rPr>
              <a:t>EDUCATOR GUIDE</a:t>
            </a:r>
            <a:r>
              <a:rPr dirty="0" sz="800" spc="140" b="1">
                <a:solidFill>
                  <a:srgbClr val="939598"/>
                </a:solidFill>
                <a:latin typeface="Roboto"/>
                <a:cs typeface="Roboto"/>
              </a:rPr>
              <a:t> </a:t>
            </a:r>
            <a:r>
              <a:rPr dirty="0" sz="800" b="1">
                <a:solidFill>
                  <a:srgbClr val="939598"/>
                </a:solidFill>
                <a:latin typeface="Roboto"/>
                <a:cs typeface="Roboto"/>
              </a:rPr>
              <a:t>•</a:t>
            </a:r>
            <a:endParaRPr sz="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2020-03-17T01:53:00Z</dcterms:created>
  <dcterms:modified xsi:type="dcterms:W3CDTF">2020-03-17T01:53:00Z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2019-10-27T00:00:00Z</vt:filetime>
  </property>
  <property fmtid="{D5CDD505-2E9C-101B-9397-08002B2CF9AE}" pid="3" name="Creator">
    <vt:lpwstr>Adobe InDesign 14.0 (Macintosh)</vt:lpwstr>
  </property>
  <property fmtid="{D5CDD505-2E9C-101B-9397-08002B2CF9AE}" pid="4" name="LastSaved">
    <vt:filetime>2020-03-17T00:00:00Z</vt:filetime>
  </property>
</Properties>
</file>